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8" r:id="rId2"/>
    <p:sldId id="259" r:id="rId3"/>
    <p:sldId id="257" r:id="rId4"/>
    <p:sldId id="260" r:id="rId5"/>
    <p:sldId id="261" r:id="rId6"/>
    <p:sldId id="262" r:id="rId7"/>
    <p:sldId id="263" r:id="rId8"/>
    <p:sldId id="270" r:id="rId9"/>
    <p:sldId id="284" r:id="rId10"/>
    <p:sldId id="264" r:id="rId11"/>
    <p:sldId id="277" r:id="rId12"/>
    <p:sldId id="276" r:id="rId13"/>
    <p:sldId id="265" r:id="rId14"/>
    <p:sldId id="266" r:id="rId15"/>
    <p:sldId id="268" r:id="rId16"/>
    <p:sldId id="280" r:id="rId17"/>
    <p:sldId id="285" r:id="rId18"/>
    <p:sldId id="282"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9" autoAdjust="0"/>
    <p:restoredTop sz="94660"/>
  </p:normalViewPr>
  <p:slideViewPr>
    <p:cSldViewPr snapToGrid="0">
      <p:cViewPr varScale="1">
        <p:scale>
          <a:sx n="78" d="100"/>
          <a:sy n="78" d="100"/>
        </p:scale>
        <p:origin x="105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F8245-E2D9-4468-A2CA-7B16B5B2543C}" type="datetimeFigureOut">
              <a:rPr lang="en-IN" smtClean="0"/>
              <a:t>05-11-2024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BAB8D-0D85-4213-ADFD-FABAA33DC3F5}" type="slidenum">
              <a:rPr lang="en-IN" smtClean="0"/>
              <a:t>‹#›</a:t>
            </a:fld>
            <a:endParaRPr lang="en-IN"/>
          </a:p>
        </p:txBody>
      </p:sp>
    </p:spTree>
    <p:extLst>
      <p:ext uri="{BB962C8B-B14F-4D97-AF65-F5344CB8AC3E}">
        <p14:creationId xmlns:p14="http://schemas.microsoft.com/office/powerpoint/2010/main" val="3795454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r>
              <a:rPr lang="en-US"/>
              <a:t>05-11-2024</a:t>
            </a:r>
            <a:endParaRPr lang="en-IN"/>
          </a:p>
        </p:txBody>
      </p:sp>
      <p:sp>
        <p:nvSpPr>
          <p:cNvPr id="5" name="Footer Placeholder 4"/>
          <p:cNvSpPr>
            <a:spLocks noGrp="1"/>
          </p:cNvSpPr>
          <p:nvPr>
            <p:ph type="ftr" sz="quarter" idx="11"/>
          </p:nvPr>
        </p:nvSpPr>
        <p:spPr/>
        <p:txBody>
          <a:bodyPr/>
          <a:lstStyle>
            <a:lvl1pPr>
              <a:defRPr/>
            </a:lvl1pPr>
          </a:lstStyle>
          <a:p>
            <a:r>
              <a:rPr lang="en-US" dirty="0"/>
              <a:t>PAVITHRA K (pavithrak17)</a:t>
            </a:r>
            <a:endParaRPr lang="en-IN" dirty="0"/>
          </a:p>
        </p:txBody>
      </p:sp>
      <p:sp>
        <p:nvSpPr>
          <p:cNvPr id="6" name="Slide Number Placeholder 5"/>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05-11-2024</a:t>
            </a:r>
            <a:endParaRPr lang="en-IN"/>
          </a:p>
        </p:txBody>
      </p:sp>
      <p:sp>
        <p:nvSpPr>
          <p:cNvPr id="5" name="Footer Placeholder 4"/>
          <p:cNvSpPr>
            <a:spLocks noGrp="1"/>
          </p:cNvSpPr>
          <p:nvPr>
            <p:ph type="ftr" sz="quarter" idx="11"/>
          </p:nvPr>
        </p:nvSpPr>
        <p:spPr/>
        <p:txBody>
          <a:bodyPr/>
          <a:lstStyle/>
          <a:p>
            <a:r>
              <a:rPr lang="en-IN"/>
              <a:t>PAVITHRA K (pavithrak17)</a:t>
            </a:r>
          </a:p>
        </p:txBody>
      </p:sp>
      <p:sp>
        <p:nvSpPr>
          <p:cNvPr id="6" name="Slide Number Placeholder 5"/>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05-11-2024</a:t>
            </a:r>
            <a:endParaRPr lang="en-IN"/>
          </a:p>
        </p:txBody>
      </p:sp>
      <p:sp>
        <p:nvSpPr>
          <p:cNvPr id="5" name="Footer Placeholder 4"/>
          <p:cNvSpPr>
            <a:spLocks noGrp="1"/>
          </p:cNvSpPr>
          <p:nvPr>
            <p:ph type="ftr" sz="quarter" idx="11"/>
          </p:nvPr>
        </p:nvSpPr>
        <p:spPr/>
        <p:txBody>
          <a:bodyPr/>
          <a:lstStyle/>
          <a:p>
            <a:r>
              <a:rPr lang="en-IN"/>
              <a:t>PAVITHRA K (pavithrak17)</a:t>
            </a:r>
          </a:p>
        </p:txBody>
      </p:sp>
      <p:sp>
        <p:nvSpPr>
          <p:cNvPr id="6" name="Slide Number Placeholder 5"/>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r>
              <a:rPr lang="en-US"/>
              <a:t>05-11-2024</a:t>
            </a:r>
            <a:endParaRPr lang="en-IN"/>
          </a:p>
        </p:txBody>
      </p:sp>
      <p:sp>
        <p:nvSpPr>
          <p:cNvPr id="5" name="Footer Placeholder 4"/>
          <p:cNvSpPr>
            <a:spLocks noGrp="1"/>
          </p:cNvSpPr>
          <p:nvPr>
            <p:ph type="ftr" sz="quarter" idx="11"/>
          </p:nvPr>
        </p:nvSpPr>
        <p:spPr/>
        <p:txBody>
          <a:bodyPr/>
          <a:lstStyle/>
          <a:p>
            <a:r>
              <a:rPr lang="en-IN"/>
              <a:t>PAVITHRA K (pavithrak17)</a:t>
            </a:r>
          </a:p>
        </p:txBody>
      </p:sp>
      <p:sp>
        <p:nvSpPr>
          <p:cNvPr id="6" name="Slide Number Placeholder 5"/>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05-11-2024</a:t>
            </a:r>
            <a:endParaRPr lang="en-IN"/>
          </a:p>
        </p:txBody>
      </p:sp>
      <p:sp>
        <p:nvSpPr>
          <p:cNvPr id="5" name="Footer Placeholder 4"/>
          <p:cNvSpPr>
            <a:spLocks noGrp="1"/>
          </p:cNvSpPr>
          <p:nvPr>
            <p:ph type="ftr" sz="quarter" idx="11"/>
          </p:nvPr>
        </p:nvSpPr>
        <p:spPr/>
        <p:txBody>
          <a:bodyPr/>
          <a:lstStyle/>
          <a:p>
            <a:r>
              <a:rPr lang="en-IN"/>
              <a:t>PAVITHRA K (pavithrak17)</a:t>
            </a:r>
          </a:p>
        </p:txBody>
      </p:sp>
      <p:sp>
        <p:nvSpPr>
          <p:cNvPr id="6" name="Slide Number Placeholder 5"/>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r>
              <a:rPr lang="en-US"/>
              <a:t>05-11-2024</a:t>
            </a:r>
            <a:endParaRPr lang="en-IN"/>
          </a:p>
        </p:txBody>
      </p:sp>
      <p:sp>
        <p:nvSpPr>
          <p:cNvPr id="6" name="Footer Placeholder 5"/>
          <p:cNvSpPr>
            <a:spLocks noGrp="1"/>
          </p:cNvSpPr>
          <p:nvPr>
            <p:ph type="ftr" sz="quarter" idx="11"/>
          </p:nvPr>
        </p:nvSpPr>
        <p:spPr/>
        <p:txBody>
          <a:bodyPr/>
          <a:lstStyle/>
          <a:p>
            <a:r>
              <a:rPr lang="en-IN"/>
              <a:t>PAVITHRA K (pavithrak17)</a:t>
            </a:r>
          </a:p>
        </p:txBody>
      </p:sp>
      <p:sp>
        <p:nvSpPr>
          <p:cNvPr id="7" name="Slide Number Placeholder 6"/>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r>
              <a:rPr lang="en-US"/>
              <a:t>05-11-2024</a:t>
            </a:r>
            <a:endParaRPr lang="en-IN"/>
          </a:p>
        </p:txBody>
      </p:sp>
      <p:sp>
        <p:nvSpPr>
          <p:cNvPr id="8" name="Footer Placeholder 7"/>
          <p:cNvSpPr>
            <a:spLocks noGrp="1"/>
          </p:cNvSpPr>
          <p:nvPr>
            <p:ph type="ftr" sz="quarter" idx="11"/>
          </p:nvPr>
        </p:nvSpPr>
        <p:spPr/>
        <p:txBody>
          <a:bodyPr/>
          <a:lstStyle/>
          <a:p>
            <a:r>
              <a:rPr lang="en-IN"/>
              <a:t>PAVITHRA K (pavithrak17)</a:t>
            </a:r>
          </a:p>
        </p:txBody>
      </p:sp>
      <p:sp>
        <p:nvSpPr>
          <p:cNvPr id="9" name="Slide Number Placeholder 8"/>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r>
              <a:rPr lang="en-US"/>
              <a:t>05-11-2024</a:t>
            </a:r>
            <a:endParaRPr lang="en-IN"/>
          </a:p>
        </p:txBody>
      </p:sp>
      <p:sp>
        <p:nvSpPr>
          <p:cNvPr id="4" name="Footer Placeholder 3"/>
          <p:cNvSpPr>
            <a:spLocks noGrp="1"/>
          </p:cNvSpPr>
          <p:nvPr>
            <p:ph type="ftr" sz="quarter" idx="11"/>
          </p:nvPr>
        </p:nvSpPr>
        <p:spPr/>
        <p:txBody>
          <a:bodyPr/>
          <a:lstStyle/>
          <a:p>
            <a:r>
              <a:rPr lang="en-IN"/>
              <a:t>PAVITHRA K (pavithrak17)</a:t>
            </a:r>
          </a:p>
        </p:txBody>
      </p:sp>
      <p:sp>
        <p:nvSpPr>
          <p:cNvPr id="5" name="Slide Number Placeholder 4"/>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05-11-2024</a:t>
            </a:r>
            <a:endParaRPr lang="en-IN"/>
          </a:p>
        </p:txBody>
      </p:sp>
      <p:sp>
        <p:nvSpPr>
          <p:cNvPr id="3" name="Footer Placeholder 2"/>
          <p:cNvSpPr>
            <a:spLocks noGrp="1"/>
          </p:cNvSpPr>
          <p:nvPr>
            <p:ph type="ftr" sz="quarter" idx="11"/>
          </p:nvPr>
        </p:nvSpPr>
        <p:spPr/>
        <p:txBody>
          <a:bodyPr/>
          <a:lstStyle/>
          <a:p>
            <a:r>
              <a:rPr lang="en-IN"/>
              <a:t>PAVITHRA K (pavithrak17)</a:t>
            </a:r>
          </a:p>
        </p:txBody>
      </p:sp>
      <p:sp>
        <p:nvSpPr>
          <p:cNvPr id="4" name="Slide Number Placeholder 3"/>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05-11-2024</a:t>
            </a:r>
            <a:endParaRPr lang="en-IN"/>
          </a:p>
        </p:txBody>
      </p:sp>
      <p:sp>
        <p:nvSpPr>
          <p:cNvPr id="6" name="Footer Placeholder 5"/>
          <p:cNvSpPr>
            <a:spLocks noGrp="1"/>
          </p:cNvSpPr>
          <p:nvPr>
            <p:ph type="ftr" sz="quarter" idx="11"/>
          </p:nvPr>
        </p:nvSpPr>
        <p:spPr/>
        <p:txBody>
          <a:bodyPr/>
          <a:lstStyle/>
          <a:p>
            <a:r>
              <a:rPr lang="en-IN"/>
              <a:t>PAVITHRA K (pavithrak17)</a:t>
            </a:r>
          </a:p>
        </p:txBody>
      </p:sp>
      <p:sp>
        <p:nvSpPr>
          <p:cNvPr id="7" name="Slide Number Placeholder 6"/>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05-11-2024</a:t>
            </a:r>
            <a:endParaRPr lang="en-IN"/>
          </a:p>
        </p:txBody>
      </p:sp>
      <p:sp>
        <p:nvSpPr>
          <p:cNvPr id="6" name="Footer Placeholder 5"/>
          <p:cNvSpPr>
            <a:spLocks noGrp="1"/>
          </p:cNvSpPr>
          <p:nvPr>
            <p:ph type="ftr" sz="quarter" idx="11"/>
          </p:nvPr>
        </p:nvSpPr>
        <p:spPr/>
        <p:txBody>
          <a:bodyPr/>
          <a:lstStyle/>
          <a:p>
            <a:r>
              <a:rPr lang="en-IN"/>
              <a:t>PAVITHRA K (pavithrak17)</a:t>
            </a:r>
          </a:p>
        </p:txBody>
      </p:sp>
      <p:sp>
        <p:nvSpPr>
          <p:cNvPr id="7" name="Slide Number Placeholder 6"/>
          <p:cNvSpPr>
            <a:spLocks noGrp="1"/>
          </p:cNvSpPr>
          <p:nvPr>
            <p:ph type="sldNum" sz="quarter" idx="12"/>
          </p:nvPr>
        </p:nvSpPr>
        <p:spPr/>
        <p:txBody>
          <a:bodyPr/>
          <a:lstStyle/>
          <a:p>
            <a:fld id="{A3935DC2-F7F2-4F89-9CE4-A043256955E7}"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05-11-2024</a:t>
            </a:r>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PAVITHRA K (pavithrak17)</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35DC2-F7F2-4F89-9CE4-A043256955E7}"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youtu.be/fkgpvkqcoJc?si=wb75MI2o9VW8yPxZ" TargetMode="External"/><Relationship Id="rId3" Type="http://schemas.openxmlformats.org/officeDocument/2006/relationships/hyperlink" Target="https://doi.org/10.1155/2019/9185481" TargetMode="External"/><Relationship Id="rId7" Type="http://schemas.openxmlformats.org/officeDocument/2006/relationships/hyperlink" Target="https://youtu.be/Bb4Wvl57LIk?si=O6N5XjQuxgHGRKLj" TargetMode="External"/><Relationship Id="rId2" Type="http://schemas.openxmlformats.org/officeDocument/2006/relationships/hyperlink" Target="https://doi.org/10.1016/j.matpr.2021.07.046" TargetMode="External"/><Relationship Id="rId1" Type="http://schemas.openxmlformats.org/officeDocument/2006/relationships/slideLayout" Target="../slideLayouts/slideLayout2.xml"/><Relationship Id="rId6" Type="http://schemas.openxmlformats.org/officeDocument/2006/relationships/hyperlink" Target="https://youtu.be/Vq_01gFG2vk?si=rHBurRUz-OU-x-o4" TargetMode="External"/><Relationship Id="rId5" Type="http://schemas.openxmlformats.org/officeDocument/2006/relationships/hyperlink" Target="https://youtu.be/G1Uhs6NVi-M?si=rl9BuJDsvIQCzOt0" TargetMode="External"/><Relationship Id="rId4" Type="http://schemas.openxmlformats.org/officeDocument/2006/relationships/hyperlink" Target="https://doi.org/10.1016/j.anireprosci.2018.01.004" TargetMode="External"/><Relationship Id="rId9" Type="http://schemas.openxmlformats.org/officeDocument/2006/relationships/hyperlink" Target="https://youtu.be/n84hBgtzvxo?si=0Jf5sznItCso7lB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vecteezy.com/vector-art/197982-thank-you-lettering-on-red-paint-or-watercolor" TargetMode="External"/><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gif"/><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a:blip r:embed="rId2"/>
          <a:stretch>
            <a:fillRect/>
          </a:stretch>
        </p:blipFill>
        <p:spPr>
          <a:xfrm>
            <a:off x="-2511" y="138380"/>
            <a:ext cx="12192000" cy="1455576"/>
          </a:xfrm>
          <a:prstGeom prst="rect">
            <a:avLst/>
          </a:prstGeom>
          <a:ln>
            <a:noFill/>
          </a:ln>
          <a:effectLst>
            <a:softEdge rad="112500"/>
          </a:effectLst>
        </p:spPr>
      </p:pic>
      <p:sp>
        <p:nvSpPr>
          <p:cNvPr id="8" name="TextBox 7"/>
          <p:cNvSpPr txBox="1"/>
          <p:nvPr/>
        </p:nvSpPr>
        <p:spPr>
          <a:xfrm>
            <a:off x="-2511" y="1807059"/>
            <a:ext cx="12191999" cy="615553"/>
          </a:xfrm>
          <a:prstGeom prst="rect">
            <a:avLst/>
          </a:prstGeom>
          <a:noFill/>
        </p:spPr>
        <p:txBody>
          <a:bodyPr wrap="square">
            <a:spAutoFit/>
          </a:bodyPr>
          <a:lstStyle/>
          <a:p>
            <a:pPr algn="ctr"/>
            <a:r>
              <a:rPr lang="en-IN" b="1" dirty="0">
                <a:latin typeface="Times New Roman" panose="02020603050405020304" pitchFamily="18" charset="0"/>
                <a:ea typeface="FangSong" panose="020B0503020204020204" pitchFamily="49" charset="-122"/>
                <a:cs typeface="Times New Roman" panose="02020603050405020304" pitchFamily="18" charset="0"/>
              </a:rPr>
              <a:t>Department of  Computer Science and Engineering</a:t>
            </a:r>
            <a:br>
              <a:rPr lang="en-IN" b="1" dirty="0">
                <a:latin typeface="Times New Roman" panose="02020603050405020304" pitchFamily="18" charset="0"/>
                <a:ea typeface="FangSong" panose="020B0503020204020204" pitchFamily="49" charset="-122"/>
                <a:cs typeface="Times New Roman" panose="02020603050405020304" pitchFamily="18" charset="0"/>
              </a:rPr>
            </a:br>
            <a:r>
              <a:rPr lang="en-IN" sz="1600" b="1" dirty="0">
                <a:latin typeface="Times New Roman" panose="02020603050405020304" pitchFamily="18" charset="0"/>
                <a:ea typeface="FangSong" panose="020B0503020204020204" pitchFamily="49" charset="-122"/>
                <a:cs typeface="Times New Roman" panose="02020603050405020304" pitchFamily="18" charset="0"/>
              </a:rPr>
              <a:t>Academic Year 2023-2024</a:t>
            </a:r>
          </a:p>
        </p:txBody>
      </p:sp>
      <p:sp>
        <p:nvSpPr>
          <p:cNvPr id="11" name="TextBox 10"/>
          <p:cNvSpPr txBox="1"/>
          <p:nvPr/>
        </p:nvSpPr>
        <p:spPr>
          <a:xfrm>
            <a:off x="390037" y="4776782"/>
            <a:ext cx="3519973" cy="1036181"/>
          </a:xfrm>
          <a:prstGeom prst="rect">
            <a:avLst/>
          </a:prstGeom>
          <a:noFill/>
        </p:spPr>
        <p:txBody>
          <a:bodyPr wrap="square">
            <a:spAutoFit/>
          </a:bodyPr>
          <a:lstStyle/>
          <a:p>
            <a:pPr>
              <a:spcAft>
                <a:spcPts val="800"/>
              </a:spcAft>
            </a:pPr>
            <a:r>
              <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KAVYASHREE K N  </a:t>
            </a:r>
            <a:endParaRPr lang="en-IN" sz="1600" b="1" kern="1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MEGHANA B M        </a:t>
            </a:r>
            <a:endParaRPr lang="en-IN" sz="1600" b="1" kern="100" dirty="0">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IN" sz="1600" b="1" kern="100" dirty="0">
                <a:effectLst/>
                <a:latin typeface="Times New Roman" panose="02020603050405020304" pitchFamily="18" charset="0"/>
                <a:ea typeface="Times New Roman" panose="02020603050405020304" pitchFamily="18" charset="0"/>
                <a:cs typeface="Times New Roman" panose="02020603050405020304" pitchFamily="18" charset="0"/>
              </a:rPr>
              <a:t>PAVITHRA K             </a:t>
            </a:r>
          </a:p>
        </p:txBody>
      </p:sp>
      <p:sp>
        <p:nvSpPr>
          <p:cNvPr id="14" name="TextBox 13"/>
          <p:cNvSpPr txBox="1"/>
          <p:nvPr/>
        </p:nvSpPr>
        <p:spPr>
          <a:xfrm>
            <a:off x="-2511" y="2992805"/>
            <a:ext cx="12191998" cy="1077218"/>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3200" b="1" dirty="0">
                <a:solidFill>
                  <a:srgbClr val="FF0000"/>
                </a:solidFill>
                <a:latin typeface="Times New Roman" panose="02020603050405020304" pitchFamily="18" charset="0"/>
                <a:cs typeface="Times New Roman" panose="02020603050405020304" pitchFamily="18" charset="0"/>
              </a:rPr>
              <a:t> FACIAL  EMOTION DETECTION </a:t>
            </a:r>
          </a:p>
          <a:p>
            <a:pPr algn="ctr"/>
            <a:r>
              <a:rPr lang="en-US" sz="3200" b="1" dirty="0">
                <a:solidFill>
                  <a:srgbClr val="FF0000"/>
                </a:solidFill>
                <a:latin typeface="Times New Roman" panose="02020603050405020304" pitchFamily="18" charset="0"/>
                <a:cs typeface="Times New Roman" panose="02020603050405020304" pitchFamily="18" charset="0"/>
              </a:rPr>
              <a:t>USING AI AND ML</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41A6C6B0-2C3E-4163-38DC-DD4FCBAD33ED}"/>
              </a:ext>
            </a:extLst>
          </p:cNvPr>
          <p:cNvSpPr>
            <a:spLocks noGrp="1"/>
          </p:cNvSpPr>
          <p:nvPr>
            <p:ph type="dt" sz="half" idx="10"/>
          </p:nvPr>
        </p:nvSpPr>
        <p:spPr/>
        <p:txBody>
          <a:bodyPr/>
          <a:lstStyle/>
          <a:p>
            <a:r>
              <a:rPr lang="en-US"/>
              <a:t>05-11-2024</a:t>
            </a:r>
            <a:endParaRPr lang="en-IN"/>
          </a:p>
        </p:txBody>
      </p:sp>
      <p:sp>
        <p:nvSpPr>
          <p:cNvPr id="4" name="Footer Placeholder 3">
            <a:extLst>
              <a:ext uri="{FF2B5EF4-FFF2-40B4-BE49-F238E27FC236}">
                <a16:creationId xmlns:a16="http://schemas.microsoft.com/office/drawing/2014/main" id="{C5601703-C607-C37D-52BC-46D936069AE8}"/>
              </a:ext>
            </a:extLst>
          </p:cNvPr>
          <p:cNvSpPr>
            <a:spLocks noGrp="1"/>
          </p:cNvSpPr>
          <p:nvPr>
            <p:ph type="ftr" sz="quarter" idx="11"/>
          </p:nvPr>
        </p:nvSpPr>
        <p:spPr/>
        <p:txBody>
          <a:bodyPr/>
          <a:lstStyle/>
          <a:p>
            <a:r>
              <a:rPr lang="en-US"/>
              <a:t>PAVITHRA K (pavithrak17)</a:t>
            </a:r>
            <a:endParaRPr lang="en-IN" dirty="0"/>
          </a:p>
        </p:txBody>
      </p:sp>
      <p:sp>
        <p:nvSpPr>
          <p:cNvPr id="6" name="Slide Number Placeholder 5">
            <a:extLst>
              <a:ext uri="{FF2B5EF4-FFF2-40B4-BE49-F238E27FC236}">
                <a16:creationId xmlns:a16="http://schemas.microsoft.com/office/drawing/2014/main" id="{522DA7A1-0B7F-2C84-355A-4E3439DA6848}"/>
              </a:ext>
            </a:extLst>
          </p:cNvPr>
          <p:cNvSpPr>
            <a:spLocks noGrp="1"/>
          </p:cNvSpPr>
          <p:nvPr>
            <p:ph type="sldNum" sz="quarter" idx="12"/>
          </p:nvPr>
        </p:nvSpPr>
        <p:spPr/>
        <p:txBody>
          <a:bodyPr/>
          <a:lstStyle/>
          <a:p>
            <a:fld id="{A3935DC2-F7F2-4F89-9CE4-A043256955E7}" type="slidenum">
              <a:rPr lang="en-IN" smtClean="0"/>
              <a:t>1</a:t>
            </a:fld>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Implementation</a:t>
            </a:r>
          </a:p>
        </p:txBody>
      </p:sp>
      <p:sp>
        <p:nvSpPr>
          <p:cNvPr id="3" name="Content Placeholder 2"/>
          <p:cNvSpPr>
            <a:spLocks noGrp="1"/>
          </p:cNvSpPr>
          <p:nvPr>
            <p:ph sz="half" idx="1"/>
          </p:nvPr>
        </p:nvSpPr>
        <p:spPr>
          <a:xfrm>
            <a:off x="372110" y="1691640"/>
            <a:ext cx="5647690" cy="4485640"/>
          </a:xfrm>
        </p:spPr>
        <p:txBody>
          <a:bodyPr>
            <a:noAutofit/>
          </a:bodyPr>
          <a:lstStyle/>
          <a:p>
            <a:pPr algn="l">
              <a:lnSpc>
                <a:spcPct val="100000"/>
              </a:lnSpc>
            </a:pPr>
            <a:r>
              <a:rPr lang="en-IN" sz="2000" b="1" dirty="0">
                <a:latin typeface="Times New Roman" panose="02020603050405020304" pitchFamily="18" charset="0"/>
                <a:cs typeface="Times New Roman" panose="02020603050405020304" pitchFamily="18" charset="0"/>
              </a:rPr>
              <a:t>Define Objectives and Data Collection: </a:t>
            </a:r>
          </a:p>
          <a:p>
            <a:pPr marL="457200" lvl="1" indent="457200" algn="just">
              <a:lnSpc>
                <a:spcPct val="100000"/>
              </a:lnSpc>
              <a:buNone/>
            </a:pPr>
            <a:r>
              <a:rPr lang="en-IN" sz="2000" dirty="0">
                <a:latin typeface="Times New Roman" panose="02020603050405020304" pitchFamily="18" charset="0"/>
                <a:cs typeface="Times New Roman" panose="02020603050405020304" pitchFamily="18" charset="0"/>
              </a:rPr>
              <a:t>Identify target emotions and gather a diverse, </a:t>
            </a:r>
            <a:r>
              <a:rPr lang="en-IN" sz="2000" dirty="0" err="1">
                <a:latin typeface="Times New Roman" panose="02020603050405020304" pitchFamily="18" charset="0"/>
                <a:cs typeface="Times New Roman" panose="02020603050405020304" pitchFamily="18" charset="0"/>
              </a:rPr>
              <a:t>labeled</a:t>
            </a:r>
            <a:r>
              <a:rPr lang="en-IN" sz="2000" dirty="0">
                <a:latin typeface="Times New Roman" panose="02020603050405020304" pitchFamily="18" charset="0"/>
                <a:cs typeface="Times New Roman" panose="02020603050405020304" pitchFamily="18" charset="0"/>
              </a:rPr>
              <a:t> dataset of facial expressions.</a:t>
            </a:r>
          </a:p>
          <a:p>
            <a:pPr algn="l">
              <a:lnSpc>
                <a:spcPct val="100000"/>
              </a:lnSpc>
            </a:pPr>
            <a:r>
              <a:rPr lang="en-IN" sz="2000" b="1" dirty="0">
                <a:latin typeface="Times New Roman" panose="02020603050405020304" pitchFamily="18" charset="0"/>
                <a:cs typeface="Times New Roman" panose="02020603050405020304" pitchFamily="18" charset="0"/>
              </a:rPr>
              <a:t>Data Preprocessing and Feature Extraction</a:t>
            </a:r>
            <a:r>
              <a:rPr lang="en-IN" sz="2000" dirty="0">
                <a:latin typeface="Times New Roman" panose="02020603050405020304" pitchFamily="18" charset="0"/>
                <a:cs typeface="Times New Roman" panose="02020603050405020304" pitchFamily="18" charset="0"/>
              </a:rPr>
              <a:t>:</a:t>
            </a:r>
          </a:p>
          <a:p>
            <a:pPr marL="457200" lvl="1" indent="457200" algn="l">
              <a:lnSpc>
                <a:spcPct val="100000"/>
              </a:lnSpc>
              <a:buNone/>
            </a:pPr>
            <a:r>
              <a:rPr lang="en-IN" sz="2000" dirty="0">
                <a:latin typeface="Times New Roman" panose="02020603050405020304" pitchFamily="18" charset="0"/>
                <a:cs typeface="Times New Roman" panose="02020603050405020304" pitchFamily="18" charset="0"/>
              </a:rPr>
              <a:t>Detect and normalize faces, apply data augmentation, and extract features using techniques like CNNs.</a:t>
            </a:r>
          </a:p>
          <a:p>
            <a:pPr algn="l">
              <a:lnSpc>
                <a:spcPct val="100000"/>
              </a:lnSpc>
            </a:pPr>
            <a:r>
              <a:rPr lang="en-IN" sz="2000" b="1" dirty="0">
                <a:latin typeface="Times New Roman" panose="02020603050405020304" pitchFamily="18" charset="0"/>
                <a:cs typeface="Times New Roman" panose="02020603050405020304" pitchFamily="18" charset="0"/>
              </a:rPr>
              <a:t> Model Training and Evaluation: </a:t>
            </a:r>
          </a:p>
          <a:p>
            <a:pPr marL="457200" lvl="1" indent="457200" algn="l">
              <a:lnSpc>
                <a:spcPct val="100000"/>
              </a:lnSpc>
              <a:buNone/>
            </a:pPr>
            <a:r>
              <a:rPr lang="en-IN" sz="2000" dirty="0">
                <a:latin typeface="Times New Roman" panose="02020603050405020304" pitchFamily="18" charset="0"/>
                <a:cs typeface="Times New Roman" panose="02020603050405020304" pitchFamily="18" charset="0"/>
              </a:rPr>
              <a:t>Choose and train a suitable model, then evaluate its performance using metrics like accuracy and F1-score.</a:t>
            </a:r>
          </a:p>
          <a:p>
            <a:pPr algn="l">
              <a:lnSpc>
                <a:spcPct val="100000"/>
              </a:lnSpc>
            </a:pPr>
            <a:endParaRPr lang="en-IN" sz="2000" dirty="0">
              <a:latin typeface="Times New Roman" panose="02020603050405020304" pitchFamily="18" charset="0"/>
              <a:cs typeface="Times New Roman" panose="02020603050405020304" pitchFamily="18" charset="0"/>
            </a:endParaRPr>
          </a:p>
        </p:txBody>
      </p:sp>
      <p:pic>
        <p:nvPicPr>
          <p:cNvPr id="5" name="Content Placeholder 4" descr="facee"/>
          <p:cNvPicPr>
            <a:picLocks noGrp="1" noChangeAspect="1"/>
          </p:cNvPicPr>
          <p:nvPr>
            <p:ph sz="half" idx="2"/>
          </p:nvPr>
        </p:nvPicPr>
        <p:blipFill>
          <a:blip r:embed="rId2"/>
          <a:stretch>
            <a:fillRect/>
          </a:stretch>
        </p:blipFill>
        <p:spPr>
          <a:xfrm>
            <a:off x="6179185" y="2056765"/>
            <a:ext cx="5706745" cy="3210560"/>
          </a:xfrm>
          <a:prstGeom prst="rect">
            <a:avLst/>
          </a:prstGeom>
        </p:spPr>
      </p:pic>
      <p:sp>
        <p:nvSpPr>
          <p:cNvPr id="4" name="Date Placeholder 3">
            <a:extLst>
              <a:ext uri="{FF2B5EF4-FFF2-40B4-BE49-F238E27FC236}">
                <a16:creationId xmlns:a16="http://schemas.microsoft.com/office/drawing/2014/main" id="{DC9CD813-F5A2-A4A3-4DA0-645C642C732E}"/>
              </a:ext>
            </a:extLst>
          </p:cNvPr>
          <p:cNvSpPr>
            <a:spLocks noGrp="1"/>
          </p:cNvSpPr>
          <p:nvPr>
            <p:ph type="dt" sz="half" idx="10"/>
          </p:nvPr>
        </p:nvSpPr>
        <p:spPr/>
        <p:txBody>
          <a:bodyPr/>
          <a:lstStyle/>
          <a:p>
            <a:r>
              <a:rPr lang="en-US"/>
              <a:t>05-11-2024</a:t>
            </a:r>
            <a:endParaRPr lang="en-IN"/>
          </a:p>
        </p:txBody>
      </p:sp>
      <p:sp>
        <p:nvSpPr>
          <p:cNvPr id="6" name="Footer Placeholder 5">
            <a:extLst>
              <a:ext uri="{FF2B5EF4-FFF2-40B4-BE49-F238E27FC236}">
                <a16:creationId xmlns:a16="http://schemas.microsoft.com/office/drawing/2014/main" id="{AB4F5C9B-F7EA-629B-43DA-7B6A2973C5FC}"/>
              </a:ext>
            </a:extLst>
          </p:cNvPr>
          <p:cNvSpPr>
            <a:spLocks noGrp="1"/>
          </p:cNvSpPr>
          <p:nvPr>
            <p:ph type="ftr" sz="quarter" idx="11"/>
          </p:nvPr>
        </p:nvSpPr>
        <p:spPr/>
        <p:txBody>
          <a:bodyPr/>
          <a:lstStyle/>
          <a:p>
            <a:r>
              <a:rPr lang="en-IN"/>
              <a:t>PAVITHRA K (pavithrak17)</a:t>
            </a:r>
          </a:p>
        </p:txBody>
      </p:sp>
      <p:sp>
        <p:nvSpPr>
          <p:cNvPr id="7" name="Slide Number Placeholder 6">
            <a:extLst>
              <a:ext uri="{FF2B5EF4-FFF2-40B4-BE49-F238E27FC236}">
                <a16:creationId xmlns:a16="http://schemas.microsoft.com/office/drawing/2014/main" id="{FF0EAF61-18C1-8765-3CF7-8CA088E446CC}"/>
              </a:ext>
            </a:extLst>
          </p:cNvPr>
          <p:cNvSpPr>
            <a:spLocks noGrp="1"/>
          </p:cNvSpPr>
          <p:nvPr>
            <p:ph type="sldNum" sz="quarter" idx="12"/>
          </p:nvPr>
        </p:nvSpPr>
        <p:spPr/>
        <p:txBody>
          <a:bodyPr/>
          <a:lstStyle/>
          <a:p>
            <a:fld id="{A3935DC2-F7F2-4F89-9CE4-A043256955E7}" type="slidenum">
              <a:rPr lang="en-IN" smtClean="0"/>
              <a:t>10</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idx="1"/>
            <p:custDataLst>
              <p:tags r:id="rId1"/>
            </p:custDataLst>
          </p:nvPr>
        </p:nvPicPr>
        <p:blipFill>
          <a:blip r:embed="rId3"/>
          <a:stretch>
            <a:fillRect/>
          </a:stretch>
        </p:blipFill>
        <p:spPr>
          <a:xfrm>
            <a:off x="528320" y="301625"/>
            <a:ext cx="11133455" cy="5991860"/>
          </a:xfrm>
          <a:prstGeom prst="rect">
            <a:avLst/>
          </a:prstGeom>
        </p:spPr>
      </p:pic>
      <p:sp>
        <p:nvSpPr>
          <p:cNvPr id="2" name="Date Placeholder 1">
            <a:extLst>
              <a:ext uri="{FF2B5EF4-FFF2-40B4-BE49-F238E27FC236}">
                <a16:creationId xmlns:a16="http://schemas.microsoft.com/office/drawing/2014/main" id="{00DD7E82-A927-DDD8-DE4B-C154D6A08563}"/>
              </a:ext>
            </a:extLst>
          </p:cNvPr>
          <p:cNvSpPr>
            <a:spLocks noGrp="1"/>
          </p:cNvSpPr>
          <p:nvPr>
            <p:ph type="dt" sz="half" idx="10"/>
          </p:nvPr>
        </p:nvSpPr>
        <p:spPr/>
        <p:txBody>
          <a:bodyPr/>
          <a:lstStyle/>
          <a:p>
            <a:r>
              <a:rPr lang="en-US"/>
              <a:t>05-11-2024</a:t>
            </a:r>
            <a:endParaRPr lang="en-IN"/>
          </a:p>
        </p:txBody>
      </p:sp>
      <p:sp>
        <p:nvSpPr>
          <p:cNvPr id="3" name="Footer Placeholder 2">
            <a:extLst>
              <a:ext uri="{FF2B5EF4-FFF2-40B4-BE49-F238E27FC236}">
                <a16:creationId xmlns:a16="http://schemas.microsoft.com/office/drawing/2014/main" id="{2B30590D-02E7-14F6-F48C-CEE09DB8C215}"/>
              </a:ext>
            </a:extLst>
          </p:cNvPr>
          <p:cNvSpPr>
            <a:spLocks noGrp="1"/>
          </p:cNvSpPr>
          <p:nvPr>
            <p:ph type="ftr" sz="quarter" idx="11"/>
          </p:nvPr>
        </p:nvSpPr>
        <p:spPr/>
        <p:txBody>
          <a:bodyPr/>
          <a:lstStyle/>
          <a:p>
            <a:r>
              <a:rPr lang="en-IN"/>
              <a:t>PAVITHRA K (pavithrak17)</a:t>
            </a:r>
          </a:p>
        </p:txBody>
      </p:sp>
      <p:sp>
        <p:nvSpPr>
          <p:cNvPr id="4" name="Slide Number Placeholder 3">
            <a:extLst>
              <a:ext uri="{FF2B5EF4-FFF2-40B4-BE49-F238E27FC236}">
                <a16:creationId xmlns:a16="http://schemas.microsoft.com/office/drawing/2014/main" id="{2087584D-6C4A-C21E-48E7-AB77C4F60FDE}"/>
              </a:ext>
            </a:extLst>
          </p:cNvPr>
          <p:cNvSpPr>
            <a:spLocks noGrp="1"/>
          </p:cNvSpPr>
          <p:nvPr>
            <p:ph type="sldNum" sz="quarter" idx="12"/>
          </p:nvPr>
        </p:nvSpPr>
        <p:spPr/>
        <p:txBody>
          <a:bodyPr/>
          <a:lstStyle/>
          <a:p>
            <a:fld id="{A3935DC2-F7F2-4F89-9CE4-A043256955E7}" type="slidenum">
              <a:rPr lang="en-IN" smtClean="0"/>
              <a:t>11</a:t>
            </a:fld>
            <a:endParaRPr lang="en-IN"/>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QQQ"/>
          <p:cNvPicPr>
            <a:picLocks noGrp="1" noChangeAspect="1"/>
          </p:cNvPicPr>
          <p:nvPr>
            <p:ph idx="1"/>
          </p:nvPr>
        </p:nvPicPr>
        <p:blipFill>
          <a:blip r:embed="rId2"/>
          <a:stretch>
            <a:fillRect/>
          </a:stretch>
        </p:blipFill>
        <p:spPr>
          <a:xfrm>
            <a:off x="289560" y="881380"/>
            <a:ext cx="11259185" cy="5295900"/>
          </a:xfrm>
          <a:prstGeom prst="rect">
            <a:avLst/>
          </a:prstGeom>
        </p:spPr>
      </p:pic>
      <p:sp>
        <p:nvSpPr>
          <p:cNvPr id="2" name="Date Placeholder 1">
            <a:extLst>
              <a:ext uri="{FF2B5EF4-FFF2-40B4-BE49-F238E27FC236}">
                <a16:creationId xmlns:a16="http://schemas.microsoft.com/office/drawing/2014/main" id="{D998370A-2D90-01BA-8F62-F86DB953B702}"/>
              </a:ext>
            </a:extLst>
          </p:cNvPr>
          <p:cNvSpPr>
            <a:spLocks noGrp="1"/>
          </p:cNvSpPr>
          <p:nvPr>
            <p:ph type="dt" sz="half" idx="10"/>
          </p:nvPr>
        </p:nvSpPr>
        <p:spPr/>
        <p:txBody>
          <a:bodyPr/>
          <a:lstStyle/>
          <a:p>
            <a:r>
              <a:rPr lang="en-US"/>
              <a:t>05-11-2024</a:t>
            </a:r>
            <a:endParaRPr lang="en-IN"/>
          </a:p>
        </p:txBody>
      </p:sp>
      <p:sp>
        <p:nvSpPr>
          <p:cNvPr id="3" name="Footer Placeholder 2">
            <a:extLst>
              <a:ext uri="{FF2B5EF4-FFF2-40B4-BE49-F238E27FC236}">
                <a16:creationId xmlns:a16="http://schemas.microsoft.com/office/drawing/2014/main" id="{DCA237B3-D6E4-1D75-41AC-7F884166F715}"/>
              </a:ext>
            </a:extLst>
          </p:cNvPr>
          <p:cNvSpPr>
            <a:spLocks noGrp="1"/>
          </p:cNvSpPr>
          <p:nvPr>
            <p:ph type="ftr" sz="quarter" idx="11"/>
          </p:nvPr>
        </p:nvSpPr>
        <p:spPr/>
        <p:txBody>
          <a:bodyPr/>
          <a:lstStyle/>
          <a:p>
            <a:r>
              <a:rPr lang="en-IN"/>
              <a:t>PAVITHRA K (pavithrak17)</a:t>
            </a:r>
          </a:p>
        </p:txBody>
      </p:sp>
      <p:sp>
        <p:nvSpPr>
          <p:cNvPr id="4" name="Slide Number Placeholder 3">
            <a:extLst>
              <a:ext uri="{FF2B5EF4-FFF2-40B4-BE49-F238E27FC236}">
                <a16:creationId xmlns:a16="http://schemas.microsoft.com/office/drawing/2014/main" id="{FE80F36D-590D-13AE-B22F-3C4EC5CF7853}"/>
              </a:ext>
            </a:extLst>
          </p:cNvPr>
          <p:cNvSpPr>
            <a:spLocks noGrp="1"/>
          </p:cNvSpPr>
          <p:nvPr>
            <p:ph type="sldNum" sz="quarter" idx="12"/>
          </p:nvPr>
        </p:nvSpPr>
        <p:spPr/>
        <p:txBody>
          <a:bodyPr/>
          <a:lstStyle/>
          <a:p>
            <a:fld id="{A3935DC2-F7F2-4F89-9CE4-A043256955E7}" type="slidenum">
              <a:rPr lang="en-IN" smtClean="0"/>
              <a:t>12</a:t>
            </a:fld>
            <a:endParaRPr lang="en-IN"/>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Results and Discussion</a:t>
            </a:r>
          </a:p>
        </p:txBody>
      </p:sp>
      <p:sp>
        <p:nvSpPr>
          <p:cNvPr id="5" name="Text Box 4"/>
          <p:cNvSpPr txBox="1"/>
          <p:nvPr/>
        </p:nvSpPr>
        <p:spPr>
          <a:xfrm>
            <a:off x="605791" y="1835785"/>
            <a:ext cx="7250184" cy="4055110"/>
          </a:xfrm>
          <a:prstGeom prst="rect">
            <a:avLst/>
          </a:prstGeom>
          <a:noFill/>
        </p:spPr>
        <p:txBody>
          <a:bodyPr wrap="square" rtlCol="0">
            <a:noAutofit/>
          </a:bodyPr>
          <a:lstStyle/>
          <a:p>
            <a:pPr marL="285750" indent="-285750"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emotion detection system achieved high accuracy, especially for emotions like happiness and surprise, due to effective deep learning models. </a:t>
            </a:r>
          </a:p>
          <a:p>
            <a:pPr marL="285750" indent="-285750"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However, emotions like fear and disgust were more challenging to classify accurately.</a:t>
            </a:r>
          </a:p>
          <a:p>
            <a:pPr marL="285750" indent="-285750"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Data augmentation techniques improved model robustness, and real-time deployment showed practical applicability. </a:t>
            </a:r>
          </a:p>
          <a:p>
            <a:pPr marL="285750" indent="-285750"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Challenges included imbalanced data and subtle expressions, highlighting areas for further refinement.</a:t>
            </a:r>
          </a:p>
          <a:p>
            <a:pPr marL="285750" indent="-285750" algn="just">
              <a:lnSpc>
                <a:spcPct val="1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Future work will focus on enhancing the dataset, exploring advanced models, and ensuring ethical use.</a:t>
            </a:r>
          </a:p>
        </p:txBody>
      </p:sp>
      <p:pic>
        <p:nvPicPr>
          <p:cNvPr id="3" name="Picture 2">
            <a:extLst>
              <a:ext uri="{FF2B5EF4-FFF2-40B4-BE49-F238E27FC236}">
                <a16:creationId xmlns:a16="http://schemas.microsoft.com/office/drawing/2014/main" id="{8A5E1634-892B-F4C3-D548-33B22C7481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02" t="5677" r="2450" b="7982"/>
          <a:stretch/>
        </p:blipFill>
        <p:spPr bwMode="auto">
          <a:xfrm>
            <a:off x="8170607" y="1494503"/>
            <a:ext cx="3755922" cy="429669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E2AE8B5F-5A3C-1A81-4EA9-9AC8ECB04197}"/>
              </a:ext>
            </a:extLst>
          </p:cNvPr>
          <p:cNvSpPr>
            <a:spLocks noGrp="1"/>
          </p:cNvSpPr>
          <p:nvPr>
            <p:ph type="dt" sz="half" idx="10"/>
          </p:nvPr>
        </p:nvSpPr>
        <p:spPr/>
        <p:txBody>
          <a:bodyPr/>
          <a:lstStyle/>
          <a:p>
            <a:r>
              <a:rPr lang="en-US"/>
              <a:t>05-11-2024</a:t>
            </a:r>
            <a:endParaRPr lang="en-IN"/>
          </a:p>
        </p:txBody>
      </p:sp>
      <p:sp>
        <p:nvSpPr>
          <p:cNvPr id="6" name="Footer Placeholder 5">
            <a:extLst>
              <a:ext uri="{FF2B5EF4-FFF2-40B4-BE49-F238E27FC236}">
                <a16:creationId xmlns:a16="http://schemas.microsoft.com/office/drawing/2014/main" id="{0CD1E4C7-F41F-40A1-451C-04D45FA2097F}"/>
              </a:ext>
            </a:extLst>
          </p:cNvPr>
          <p:cNvSpPr>
            <a:spLocks noGrp="1"/>
          </p:cNvSpPr>
          <p:nvPr>
            <p:ph type="ftr" sz="quarter" idx="11"/>
          </p:nvPr>
        </p:nvSpPr>
        <p:spPr/>
        <p:txBody>
          <a:bodyPr/>
          <a:lstStyle/>
          <a:p>
            <a:r>
              <a:rPr lang="en-IN"/>
              <a:t>PAVITHRA K (pavithrak17)</a:t>
            </a:r>
          </a:p>
        </p:txBody>
      </p:sp>
      <p:sp>
        <p:nvSpPr>
          <p:cNvPr id="7" name="Slide Number Placeholder 6">
            <a:extLst>
              <a:ext uri="{FF2B5EF4-FFF2-40B4-BE49-F238E27FC236}">
                <a16:creationId xmlns:a16="http://schemas.microsoft.com/office/drawing/2014/main" id="{911B3DE6-49CF-0CB9-CCD7-51345C35C379}"/>
              </a:ext>
            </a:extLst>
          </p:cNvPr>
          <p:cNvSpPr>
            <a:spLocks noGrp="1"/>
          </p:cNvSpPr>
          <p:nvPr>
            <p:ph type="sldNum" sz="quarter" idx="12"/>
          </p:nvPr>
        </p:nvSpPr>
        <p:spPr/>
        <p:txBody>
          <a:bodyPr/>
          <a:lstStyle/>
          <a:p>
            <a:fld id="{A3935DC2-F7F2-4F89-9CE4-A043256955E7}" type="slidenum">
              <a:rPr lang="en-IN" smtClean="0"/>
              <a:t>13</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0235F9-9633-7B32-FF03-0DF97C764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253316" cy="6858000"/>
          </a:xfrm>
          <a:prstGeom prst="rect">
            <a:avLst/>
          </a:prstGeom>
        </p:spPr>
      </p:pic>
      <p:pic>
        <p:nvPicPr>
          <p:cNvPr id="2" name="WhatsApp Video 2024-07-18 at 12.11.24_93af45c2">
            <a:hlinkClick r:id="" action="ppaction://media"/>
            <a:extLst>
              <a:ext uri="{FF2B5EF4-FFF2-40B4-BE49-F238E27FC236}">
                <a16:creationId xmlns:a16="http://schemas.microsoft.com/office/drawing/2014/main" id="{8E446C97-42E4-3D3E-880B-7153D593D3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53316" y="1366683"/>
            <a:ext cx="5938684" cy="3667433"/>
          </a:xfrm>
          <a:prstGeom prst="rect">
            <a:avLst/>
          </a:prstGeom>
        </p:spPr>
      </p:pic>
      <p:sp>
        <p:nvSpPr>
          <p:cNvPr id="4" name="Date Placeholder 3">
            <a:extLst>
              <a:ext uri="{FF2B5EF4-FFF2-40B4-BE49-F238E27FC236}">
                <a16:creationId xmlns:a16="http://schemas.microsoft.com/office/drawing/2014/main" id="{A75FFC30-0FA8-78DD-CB1E-6A5CC9783E9C}"/>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DD408F00-8DF6-5DDF-4F45-CCB68EFE4564}"/>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8C90BFA9-28E4-50B7-9AAA-955F11421EB5}"/>
              </a:ext>
            </a:extLst>
          </p:cNvPr>
          <p:cNvSpPr>
            <a:spLocks noGrp="1"/>
          </p:cNvSpPr>
          <p:nvPr>
            <p:ph type="sldNum" sz="quarter" idx="12"/>
          </p:nvPr>
        </p:nvSpPr>
        <p:spPr/>
        <p:txBody>
          <a:bodyPr/>
          <a:lstStyle/>
          <a:p>
            <a:fld id="{A3935DC2-F7F2-4F89-9CE4-A043256955E7}" type="slidenum">
              <a:rPr lang="en-IN" smtClean="0"/>
              <a:t>14</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rgbClr val="FF0000"/>
                </a:solidFill>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38200" y="1581150"/>
            <a:ext cx="10515600" cy="4351338"/>
          </a:xfrm>
        </p:spPr>
        <p:txBody>
          <a:bodyPr>
            <a:normAutofit fontScale="90000"/>
          </a:bodyPr>
          <a:lstStyle/>
          <a:p>
            <a:pPr marL="0" indent="0" algn="just">
              <a:lnSpc>
                <a:spcPct val="100000"/>
              </a:lnSpc>
              <a:buNone/>
            </a:pPr>
            <a:endParaRPr lang="en-US" altLang="en-IN" b="1" dirty="0">
              <a:latin typeface="Times New Roman" panose="02020603050405020304" pitchFamily="18" charset="0"/>
              <a:cs typeface="Times New Roman" panose="02020603050405020304" pitchFamily="18" charset="0"/>
            </a:endParaRPr>
          </a:p>
          <a:p>
            <a:pPr marL="0" indent="0" algn="just">
              <a:lnSpc>
                <a:spcPct val="100000"/>
              </a:lnSpc>
              <a:buNone/>
            </a:pPr>
            <a:r>
              <a:rPr lang="en-US" altLang="en-IN" sz="2665" dirty="0">
                <a:latin typeface="Times New Roman" panose="02020603050405020304" pitchFamily="18" charset="0"/>
                <a:cs typeface="Times New Roman" panose="02020603050405020304" pitchFamily="18" charset="0"/>
              </a:rPr>
              <a:t>	The emotion detection system demonstrated high accuracy, particularly for easily distinguishable emotions like happiness and surprise, while emotions such as fear and disgust were more challenging to classify. Data augmentation significantly improved the model's robustness, enabling effective real-time performance. Misclassifications observed in the confusion matrix indicated areas for further refinement, particularly in distinguishing subtle and overlapping facial expressions. Future enhancements will focus on expanding the dataset, exploring advanced deep learning architectures, and ensuring ethical considerations are addressed. Overall, the project showed promising results, indicating the feasibility and potential applications of the emotion detection system.</a:t>
            </a:r>
          </a:p>
        </p:txBody>
      </p:sp>
      <p:sp>
        <p:nvSpPr>
          <p:cNvPr id="4" name="Date Placeholder 3">
            <a:extLst>
              <a:ext uri="{FF2B5EF4-FFF2-40B4-BE49-F238E27FC236}">
                <a16:creationId xmlns:a16="http://schemas.microsoft.com/office/drawing/2014/main" id="{7F980B34-0409-E249-B226-AE7F326041C8}"/>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275EA954-A549-B7CA-2644-0513B7C61A22}"/>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1135A7C8-31E5-7A5C-CB20-8BBF564398DA}"/>
              </a:ext>
            </a:extLst>
          </p:cNvPr>
          <p:cNvSpPr>
            <a:spLocks noGrp="1"/>
          </p:cNvSpPr>
          <p:nvPr>
            <p:ph type="sldNum" sz="quarter" idx="12"/>
          </p:nvPr>
        </p:nvSpPr>
        <p:spPr/>
        <p:txBody>
          <a:bodyPr/>
          <a:lstStyle/>
          <a:p>
            <a:fld id="{A3935DC2-F7F2-4F89-9CE4-A043256955E7}" type="slidenum">
              <a:rPr lang="en-IN" smtClean="0"/>
              <a:t>15</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385" y="478790"/>
            <a:ext cx="10940415" cy="6010500"/>
          </a:xfrm>
        </p:spPr>
        <p:txBody>
          <a:bodyPr>
            <a:normAutofit fontScale="75000" lnSpcReduction="20000"/>
          </a:bodyPr>
          <a:lstStyle/>
          <a:p>
            <a:pPr marL="0" indent="0" algn="just">
              <a:lnSpc>
                <a:spcPct val="160000"/>
              </a:lnSpc>
              <a:buNone/>
            </a:pPr>
            <a:r>
              <a:rPr lang="en-US" sz="5300" b="1" dirty="0">
                <a:solidFill>
                  <a:srgbClr val="FF0000"/>
                </a:solidFill>
                <a:latin typeface="Times New Roman" panose="02020603050405020304" pitchFamily="18" charset="0"/>
                <a:cs typeface="Times New Roman" panose="02020603050405020304" pitchFamily="18" charset="0"/>
              </a:rPr>
              <a:t>Future Improvements:</a:t>
            </a:r>
          </a:p>
          <a:p>
            <a:pPr algn="just">
              <a:lnSpc>
                <a:spcPct val="120000"/>
              </a:lnSpc>
            </a:pPr>
            <a:endParaRPr lang="en-US" sz="4000" dirty="0">
              <a:latin typeface="Times New Roman" panose="02020603050405020304" pitchFamily="18" charset="0"/>
              <a:cs typeface="Times New Roman" panose="02020603050405020304" pitchFamily="18" charset="0"/>
            </a:endParaRPr>
          </a:p>
          <a:p>
            <a:pPr algn="just">
              <a:lnSpc>
                <a:spcPct val="120000"/>
              </a:lnSpc>
            </a:pPr>
            <a:r>
              <a:rPr lang="en-US" sz="4000" dirty="0">
                <a:latin typeface="Times New Roman" panose="02020603050405020304" pitchFamily="18" charset="0"/>
                <a:cs typeface="Times New Roman" panose="02020603050405020304" pitchFamily="18" charset="0"/>
              </a:rPr>
              <a:t>Hybrid Models: Combine traditional and deep learning approaches.</a:t>
            </a:r>
          </a:p>
          <a:p>
            <a:pPr algn="just">
              <a:lnSpc>
                <a:spcPct val="120000"/>
              </a:lnSpc>
            </a:pPr>
            <a:r>
              <a:rPr lang="en-US" sz="4000" dirty="0">
                <a:latin typeface="Times New Roman" panose="02020603050405020304" pitchFamily="18" charset="0"/>
                <a:cs typeface="Times New Roman" panose="02020603050405020304" pitchFamily="18" charset="0"/>
              </a:rPr>
              <a:t>Explainable AI: Implement transparent decision-making processes.</a:t>
            </a:r>
          </a:p>
          <a:p>
            <a:pPr algn="just">
              <a:lnSpc>
                <a:spcPct val="120000"/>
              </a:lnSpc>
            </a:pPr>
            <a:r>
              <a:rPr lang="en-US" sz="4000" dirty="0">
                <a:latin typeface="Times New Roman" panose="02020603050405020304" pitchFamily="18" charset="0"/>
                <a:cs typeface="Times New Roman" panose="02020603050405020304" pitchFamily="18" charset="0"/>
              </a:rPr>
              <a:t>Edge Computing: Perform tasks locally for better privacy and speed. </a:t>
            </a:r>
          </a:p>
          <a:p>
            <a:pPr algn="just">
              <a:lnSpc>
                <a:spcPct val="120000"/>
              </a:lnSpc>
            </a:pPr>
            <a:r>
              <a:rPr lang="en-US" sz="4000" dirty="0">
                <a:latin typeface="Times New Roman" panose="02020603050405020304" pitchFamily="18" charset="0"/>
                <a:cs typeface="Times New Roman" panose="02020603050405020304" pitchFamily="18" charset="0"/>
              </a:rPr>
              <a:t>Adaptive Learning: Continuously improve with new data. </a:t>
            </a:r>
          </a:p>
          <a:p>
            <a:pPr algn="just">
              <a:lnSpc>
                <a:spcPct val="120000"/>
              </a:lnSpc>
            </a:pPr>
            <a:r>
              <a:rPr lang="en-US" sz="4000" dirty="0">
                <a:latin typeface="Times New Roman" panose="02020603050405020304" pitchFamily="18" charset="0"/>
                <a:cs typeface="Times New Roman" panose="02020603050405020304" pitchFamily="18" charset="0"/>
              </a:rPr>
              <a:t>Ethical AI Frameworks: Ensure responsible development and use.</a:t>
            </a:r>
          </a:p>
          <a:p>
            <a:pPr algn="just">
              <a:lnSpc>
                <a:spcPct val="120000"/>
              </a:lnSpc>
            </a:pPr>
            <a:r>
              <a:rPr lang="en-US" sz="4000" dirty="0">
                <a:latin typeface="Times New Roman" panose="02020603050405020304" pitchFamily="18" charset="0"/>
                <a:cs typeface="Times New Roman" panose="02020603050405020304" pitchFamily="18" charset="0"/>
              </a:rPr>
              <a:t>Robustness to Attacks: Enhance defenses against adversarial attacks. </a:t>
            </a:r>
          </a:p>
          <a:p>
            <a:pPr algn="just">
              <a:lnSpc>
                <a:spcPct val="120000"/>
              </a:lnSpc>
            </a:pPr>
            <a:r>
              <a:rPr lang="en-US" sz="4000" dirty="0">
                <a:latin typeface="Times New Roman" panose="02020603050405020304" pitchFamily="18" charset="0"/>
                <a:cs typeface="Times New Roman" panose="02020603050405020304" pitchFamily="18" charset="0"/>
              </a:rPr>
              <a:t>User-Friendly Interfaces: Design intuitive and accessible interfaces.</a:t>
            </a:r>
          </a:p>
        </p:txBody>
      </p:sp>
      <p:sp>
        <p:nvSpPr>
          <p:cNvPr id="2" name="Date Placeholder 1">
            <a:extLst>
              <a:ext uri="{FF2B5EF4-FFF2-40B4-BE49-F238E27FC236}">
                <a16:creationId xmlns:a16="http://schemas.microsoft.com/office/drawing/2014/main" id="{77363900-7761-A812-ABAF-D140F0966408}"/>
              </a:ext>
            </a:extLst>
          </p:cNvPr>
          <p:cNvSpPr>
            <a:spLocks noGrp="1"/>
          </p:cNvSpPr>
          <p:nvPr>
            <p:ph type="dt" sz="half" idx="10"/>
          </p:nvPr>
        </p:nvSpPr>
        <p:spPr/>
        <p:txBody>
          <a:bodyPr/>
          <a:lstStyle/>
          <a:p>
            <a:r>
              <a:rPr lang="en-US"/>
              <a:t>05-11-2024</a:t>
            </a:r>
            <a:endParaRPr lang="en-IN"/>
          </a:p>
        </p:txBody>
      </p:sp>
      <p:sp>
        <p:nvSpPr>
          <p:cNvPr id="4" name="Footer Placeholder 3">
            <a:extLst>
              <a:ext uri="{FF2B5EF4-FFF2-40B4-BE49-F238E27FC236}">
                <a16:creationId xmlns:a16="http://schemas.microsoft.com/office/drawing/2014/main" id="{84D59D5D-6512-59EF-E0D2-F6FF220B7E3C}"/>
              </a:ext>
            </a:extLst>
          </p:cNvPr>
          <p:cNvSpPr>
            <a:spLocks noGrp="1"/>
          </p:cNvSpPr>
          <p:nvPr>
            <p:ph type="ftr" sz="quarter" idx="11"/>
          </p:nvPr>
        </p:nvSpPr>
        <p:spPr/>
        <p:txBody>
          <a:bodyPr/>
          <a:lstStyle/>
          <a:p>
            <a:r>
              <a:rPr lang="en-IN"/>
              <a:t>PAVITHRA K (pavithrak17)</a:t>
            </a:r>
          </a:p>
        </p:txBody>
      </p:sp>
      <p:sp>
        <p:nvSpPr>
          <p:cNvPr id="5" name="Slide Number Placeholder 4">
            <a:extLst>
              <a:ext uri="{FF2B5EF4-FFF2-40B4-BE49-F238E27FC236}">
                <a16:creationId xmlns:a16="http://schemas.microsoft.com/office/drawing/2014/main" id="{4EF41553-B7AB-12B9-9BA4-9F618774D6EB}"/>
              </a:ext>
            </a:extLst>
          </p:cNvPr>
          <p:cNvSpPr>
            <a:spLocks noGrp="1"/>
          </p:cNvSpPr>
          <p:nvPr>
            <p:ph type="sldNum" sz="quarter" idx="12"/>
          </p:nvPr>
        </p:nvSpPr>
        <p:spPr/>
        <p:txBody>
          <a:bodyPr/>
          <a:lstStyle/>
          <a:p>
            <a:fld id="{A3935DC2-F7F2-4F89-9CE4-A043256955E7}" type="slidenum">
              <a:rPr lang="en-IN" smtClean="0"/>
              <a:t>16</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0000"/>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2"/>
              </a:rPr>
              <a:t>https://doi.org/10.1016/j.matpr.2021.07.046</a:t>
            </a:r>
            <a:endParaRPr lang="en-IN" sz="1600"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3"/>
              </a:rPr>
              <a:t>https://doi.org/10.1155/2019/9185481</a:t>
            </a:r>
            <a:r>
              <a:rPr lang="en-I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4"/>
              </a:rPr>
              <a:t>https://doi.org/10.1016/j.anireprosci.2018.01.004</a:t>
            </a:r>
            <a:r>
              <a:rPr lang="en-IN"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5"/>
              </a:rPr>
              <a:t>https://youtu.be/G1Uhs6NVi-M?si=rl9BuJDsvIQCzOt0</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6"/>
              </a:rPr>
              <a:t>https://youtu.be/Vq_01gFG2vk?si=rHBurRUz-OU-x-o4</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u="sng" dirty="0">
                <a:latin typeface="Times New Roman" panose="02020603050405020304" pitchFamily="18" charset="0"/>
                <a:cs typeface="Times New Roman" panose="02020603050405020304" pitchFamily="18" charset="0"/>
                <a:hlinkClick r:id="rId7"/>
              </a:rPr>
              <a:t>https://youtu.be/Bb4Wvl57LIk?si=O6N5XjQuxgHGRKLj</a:t>
            </a:r>
            <a:endParaRPr lang="en-IN" sz="1600" u="sng"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hlinkClick r:id="rId8"/>
              </a:rPr>
              <a:t>https://youtu.be/fkgpvkqcoJc?si=wb75MI2o9VW8yPxZ</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hlinkClick r:id="rId9"/>
              </a:rPr>
              <a:t>https://youtu.be/n84hBgtzvxo?si=0Jf5sznItCso7lBG</a:t>
            </a: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0" indent="0">
              <a:buNone/>
            </a:pPr>
            <a:r>
              <a:rPr lang="en-IN" sz="1600" dirty="0">
                <a:latin typeface="Times New Roman" panose="02020603050405020304" pitchFamily="18" charset="0"/>
                <a:cs typeface="Times New Roman" panose="02020603050405020304" pitchFamily="18" charset="0"/>
              </a:rPr>
              <a:t> </a:t>
            </a:r>
          </a:p>
          <a:p>
            <a:pPr marL="0" indent="0">
              <a:buNone/>
            </a:pPr>
            <a:endParaRPr lang="en-US"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110F10E0-CCBB-D6D7-94D2-9519D62F0C2E}"/>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7AAFB92F-1AF7-0873-B9EA-7049A4BD3761}"/>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3AD8088A-57F0-129A-0E20-005F691DB78F}"/>
              </a:ext>
            </a:extLst>
          </p:cNvPr>
          <p:cNvSpPr>
            <a:spLocks noGrp="1"/>
          </p:cNvSpPr>
          <p:nvPr>
            <p:ph type="sldNum" sz="quarter" idx="12"/>
          </p:nvPr>
        </p:nvSpPr>
        <p:spPr/>
        <p:txBody>
          <a:bodyPr/>
          <a:lstStyle/>
          <a:p>
            <a:fld id="{A3935DC2-F7F2-4F89-9CE4-A043256955E7}" type="slidenum">
              <a:rPr lang="en-IN" smtClean="0"/>
              <a:t>17</a:t>
            </a:fld>
            <a:endParaRPr lang="en-IN"/>
          </a:p>
        </p:txBody>
      </p:sp>
    </p:spTree>
    <p:extLst>
      <p:ext uri="{BB962C8B-B14F-4D97-AF65-F5344CB8AC3E}">
        <p14:creationId xmlns:p14="http://schemas.microsoft.com/office/powerpoint/2010/main" val="4122377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CDEAC26-D6D7-A712-42D2-24BF1EFFB370}"/>
              </a:ext>
            </a:extLst>
          </p:cNvPr>
          <p:cNvGrpSpPr/>
          <p:nvPr/>
        </p:nvGrpSpPr>
        <p:grpSpPr>
          <a:xfrm>
            <a:off x="3257887" y="1825713"/>
            <a:ext cx="5718246" cy="4329280"/>
            <a:chOff x="3257887" y="1825713"/>
            <a:chExt cx="5718246" cy="4329280"/>
          </a:xfrm>
        </p:grpSpPr>
        <p:sp>
          <p:nvSpPr>
            <p:cNvPr id="4" name="Text Box 3"/>
            <p:cNvSpPr txBox="1"/>
            <p:nvPr/>
          </p:nvSpPr>
          <p:spPr>
            <a:xfrm>
              <a:off x="3257887" y="2102028"/>
              <a:ext cx="5283200"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ANY QUESTIONS</a:t>
              </a:r>
            </a:p>
          </p:txBody>
        </p:sp>
        <p:sp>
          <p:nvSpPr>
            <p:cNvPr id="6" name="Text Box 5"/>
            <p:cNvSpPr txBox="1"/>
            <p:nvPr/>
          </p:nvSpPr>
          <p:spPr>
            <a:xfrm>
              <a:off x="7968388" y="1825713"/>
              <a:ext cx="1007745" cy="1322070"/>
            </a:xfrm>
            <a:prstGeom prst="rect">
              <a:avLst/>
            </a:prstGeom>
            <a:noFill/>
          </p:spPr>
          <p:txBody>
            <a:bodyPr wrap="square" rtlCol="0">
              <a:spAutoFit/>
            </a:bodyPr>
            <a:lstStyle/>
            <a:p>
              <a:r>
                <a:rPr lang="en-US" sz="8000" b="1" dirty="0">
                  <a:gradFill>
                    <a:gsLst>
                      <a:gs pos="0">
                        <a:srgbClr val="FE4444"/>
                      </a:gs>
                      <a:gs pos="100000">
                        <a:srgbClr val="832B2B"/>
                      </a:gs>
                    </a:gsLst>
                    <a:lin scaled="0"/>
                  </a:gradFill>
                  <a:latin typeface="Times New Roman" panose="02020603050405020304" pitchFamily="18" charset="0"/>
                  <a:cs typeface="Times New Roman" panose="02020603050405020304" pitchFamily="18" charset="0"/>
                </a:rPr>
                <a:t>?</a:t>
              </a:r>
            </a:p>
          </p:txBody>
        </p:sp>
        <p:pic>
          <p:nvPicPr>
            <p:cNvPr id="3" name="Graphic 2" descr="Questions with solid fill">
              <a:extLst>
                <a:ext uri="{FF2B5EF4-FFF2-40B4-BE49-F238E27FC236}">
                  <a16:creationId xmlns:a16="http://schemas.microsoft.com/office/drawing/2014/main" id="{51765B97-ED24-43F6-9B51-420F6415CE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34596" y="3069124"/>
              <a:ext cx="3529781" cy="3085869"/>
            </a:xfrm>
            <a:prstGeom prst="rect">
              <a:avLst/>
            </a:prstGeom>
          </p:spPr>
        </p:pic>
      </p:grpSp>
      <p:sp>
        <p:nvSpPr>
          <p:cNvPr id="2" name="Date Placeholder 1">
            <a:extLst>
              <a:ext uri="{FF2B5EF4-FFF2-40B4-BE49-F238E27FC236}">
                <a16:creationId xmlns:a16="http://schemas.microsoft.com/office/drawing/2014/main" id="{F5A03BBD-F259-251F-2DE6-BE8DE6B8F5E3}"/>
              </a:ext>
            </a:extLst>
          </p:cNvPr>
          <p:cNvSpPr>
            <a:spLocks noGrp="1"/>
          </p:cNvSpPr>
          <p:nvPr>
            <p:ph type="dt" sz="half" idx="10"/>
          </p:nvPr>
        </p:nvSpPr>
        <p:spPr/>
        <p:txBody>
          <a:bodyPr/>
          <a:lstStyle/>
          <a:p>
            <a:r>
              <a:rPr lang="en-US"/>
              <a:t>05-11-2024</a:t>
            </a:r>
            <a:endParaRPr lang="en-IN"/>
          </a:p>
        </p:txBody>
      </p:sp>
      <p:sp>
        <p:nvSpPr>
          <p:cNvPr id="7" name="Footer Placeholder 6">
            <a:extLst>
              <a:ext uri="{FF2B5EF4-FFF2-40B4-BE49-F238E27FC236}">
                <a16:creationId xmlns:a16="http://schemas.microsoft.com/office/drawing/2014/main" id="{B9B11036-BFAE-20F4-6C49-3D9428EB8CA0}"/>
              </a:ext>
            </a:extLst>
          </p:cNvPr>
          <p:cNvSpPr>
            <a:spLocks noGrp="1"/>
          </p:cNvSpPr>
          <p:nvPr>
            <p:ph type="ftr" sz="quarter" idx="11"/>
          </p:nvPr>
        </p:nvSpPr>
        <p:spPr/>
        <p:txBody>
          <a:bodyPr/>
          <a:lstStyle/>
          <a:p>
            <a:r>
              <a:rPr lang="en-IN"/>
              <a:t>PAVITHRA K (pavithrak17)</a:t>
            </a:r>
          </a:p>
        </p:txBody>
      </p:sp>
      <p:sp>
        <p:nvSpPr>
          <p:cNvPr id="8" name="Slide Number Placeholder 7">
            <a:extLst>
              <a:ext uri="{FF2B5EF4-FFF2-40B4-BE49-F238E27FC236}">
                <a16:creationId xmlns:a16="http://schemas.microsoft.com/office/drawing/2014/main" id="{34016B47-2C18-D40C-C893-8E04E72ECEF8}"/>
              </a:ext>
            </a:extLst>
          </p:cNvPr>
          <p:cNvSpPr>
            <a:spLocks noGrp="1"/>
          </p:cNvSpPr>
          <p:nvPr>
            <p:ph type="sldNum" sz="quarter" idx="12"/>
          </p:nvPr>
        </p:nvSpPr>
        <p:spPr/>
        <p:txBody>
          <a:bodyPr/>
          <a:lstStyle/>
          <a:p>
            <a:fld id="{A3935DC2-F7F2-4F89-9CE4-A043256955E7}" type="slidenum">
              <a:rPr lang="en-IN" smtClean="0"/>
              <a:t>18</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D93AF95-A815-D189-4802-9D2AF5B3DB6A}"/>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826" y="0"/>
            <a:ext cx="12260826" cy="6858000"/>
          </a:xfrm>
          <a:prstGeom prst="rect">
            <a:avLst/>
          </a:prstGeom>
        </p:spPr>
      </p:pic>
      <p:sp>
        <p:nvSpPr>
          <p:cNvPr id="2" name="Date Placeholder 1">
            <a:extLst>
              <a:ext uri="{FF2B5EF4-FFF2-40B4-BE49-F238E27FC236}">
                <a16:creationId xmlns:a16="http://schemas.microsoft.com/office/drawing/2014/main" id="{23DBA730-99A9-F4E9-040D-6F19569774C6}"/>
              </a:ext>
            </a:extLst>
          </p:cNvPr>
          <p:cNvSpPr>
            <a:spLocks noGrp="1"/>
          </p:cNvSpPr>
          <p:nvPr>
            <p:ph type="dt" sz="half" idx="10"/>
          </p:nvPr>
        </p:nvSpPr>
        <p:spPr/>
        <p:txBody>
          <a:bodyPr/>
          <a:lstStyle/>
          <a:p>
            <a:r>
              <a:rPr lang="en-US"/>
              <a:t>05-11-2024</a:t>
            </a:r>
            <a:endParaRPr lang="en-IN"/>
          </a:p>
        </p:txBody>
      </p:sp>
      <p:sp>
        <p:nvSpPr>
          <p:cNvPr id="3" name="Footer Placeholder 2">
            <a:extLst>
              <a:ext uri="{FF2B5EF4-FFF2-40B4-BE49-F238E27FC236}">
                <a16:creationId xmlns:a16="http://schemas.microsoft.com/office/drawing/2014/main" id="{337F6115-4A83-A9C2-B001-4D86F852E8F7}"/>
              </a:ext>
            </a:extLst>
          </p:cNvPr>
          <p:cNvSpPr>
            <a:spLocks noGrp="1"/>
          </p:cNvSpPr>
          <p:nvPr>
            <p:ph type="ftr" sz="quarter" idx="11"/>
          </p:nvPr>
        </p:nvSpPr>
        <p:spPr/>
        <p:txBody>
          <a:bodyPr/>
          <a:lstStyle/>
          <a:p>
            <a:r>
              <a:rPr lang="en-IN"/>
              <a:t>PAVITHRA K (pavithrak17)</a:t>
            </a:r>
          </a:p>
        </p:txBody>
      </p:sp>
      <p:sp>
        <p:nvSpPr>
          <p:cNvPr id="4" name="Slide Number Placeholder 3">
            <a:extLst>
              <a:ext uri="{FF2B5EF4-FFF2-40B4-BE49-F238E27FC236}">
                <a16:creationId xmlns:a16="http://schemas.microsoft.com/office/drawing/2014/main" id="{CFAA56CD-2D48-7D28-03A7-B0AD8EF81D4F}"/>
              </a:ext>
            </a:extLst>
          </p:cNvPr>
          <p:cNvSpPr>
            <a:spLocks noGrp="1"/>
          </p:cNvSpPr>
          <p:nvPr>
            <p:ph type="sldNum" sz="quarter" idx="12"/>
          </p:nvPr>
        </p:nvSpPr>
        <p:spPr/>
        <p:txBody>
          <a:bodyPr/>
          <a:lstStyle/>
          <a:p>
            <a:fld id="{A3935DC2-F7F2-4F89-9CE4-A043256955E7}" type="slidenum">
              <a:rPr lang="en-IN" smtClean="0"/>
              <a:t>19</a:t>
            </a:fld>
            <a:endParaRPr lang="en-IN"/>
          </a:p>
        </p:txBody>
      </p:sp>
    </p:spTree>
    <p:extLst>
      <p:ext uri="{BB962C8B-B14F-4D97-AF65-F5344CB8AC3E}">
        <p14:creationId xmlns:p14="http://schemas.microsoft.com/office/powerpoint/2010/main" val="306888439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878"/>
            <a:ext cx="10515600" cy="1325563"/>
          </a:xfrm>
        </p:spPr>
        <p:txBody>
          <a:bodyPr/>
          <a:lstStyle/>
          <a:p>
            <a:r>
              <a:rPr lang="en-US" b="1" dirty="0">
                <a:solidFill>
                  <a:srgbClr val="FF0000"/>
                </a:solidFill>
                <a:latin typeface="Times New Roman" panose="02020603050405020304" pitchFamily="18" charset="0"/>
                <a:cs typeface="Times New Roman" panose="02020603050405020304" pitchFamily="18" charset="0"/>
              </a:rPr>
              <a:t>AGENDA:</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9" name="Oval 8"/>
          <p:cNvSpPr/>
          <p:nvPr>
            <p:custDataLst>
              <p:tags r:id="rId1"/>
            </p:custDataLst>
          </p:nvPr>
        </p:nvSpPr>
        <p:spPr>
          <a:xfrm>
            <a:off x="7298690" y="333375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Documentation and Reporting</a:t>
            </a:r>
          </a:p>
        </p:txBody>
      </p:sp>
      <p:sp>
        <p:nvSpPr>
          <p:cNvPr id="10" name="Oval 9"/>
          <p:cNvSpPr/>
          <p:nvPr>
            <p:custDataLst>
              <p:tags r:id="rId2"/>
            </p:custDataLst>
          </p:nvPr>
        </p:nvSpPr>
        <p:spPr>
          <a:xfrm>
            <a:off x="4688840" y="333375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Implementation and Integration</a:t>
            </a:r>
          </a:p>
          <a:p>
            <a:pPr algn="ctr"/>
            <a:r>
              <a:rPr lang="en-US" dirty="0">
                <a:solidFill>
                  <a:schemeClr val="tx1"/>
                </a:solidFill>
                <a:latin typeface="Times New Roman" panose="02020603050405020304" pitchFamily="18" charset="0"/>
                <a:cs typeface="Times New Roman" panose="02020603050405020304" pitchFamily="18" charset="0"/>
              </a:rPr>
              <a:t>Results and Analysis</a:t>
            </a:r>
          </a:p>
        </p:txBody>
      </p:sp>
      <p:sp>
        <p:nvSpPr>
          <p:cNvPr id="11" name="Oval 10"/>
          <p:cNvSpPr/>
          <p:nvPr>
            <p:custDataLst>
              <p:tags r:id="rId3"/>
            </p:custDataLst>
          </p:nvPr>
        </p:nvSpPr>
        <p:spPr>
          <a:xfrm>
            <a:off x="2036445" y="3239135"/>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dirty="0">
              <a:solidFill>
                <a:schemeClr val="tx1"/>
              </a:solidFill>
              <a:latin typeface="Times New Roman" panose="02020603050405020304" pitchFamily="18" charset="0"/>
              <a:cs typeface="Times New Roman" panose="02020603050405020304" pitchFamily="18" charset="0"/>
            </a:endParaRPr>
          </a:p>
          <a:p>
            <a:pPr algn="ctr"/>
            <a:r>
              <a:rPr lang="en-US" dirty="0">
                <a:solidFill>
                  <a:schemeClr val="tx1"/>
                </a:solidFill>
                <a:latin typeface="Times New Roman" panose="02020603050405020304" pitchFamily="18" charset="0"/>
                <a:cs typeface="Times New Roman" panose="02020603050405020304" pitchFamily="18" charset="0"/>
              </a:rPr>
              <a:t>Model Evaluation and Tuning</a:t>
            </a:r>
          </a:p>
        </p:txBody>
      </p:sp>
      <p:sp>
        <p:nvSpPr>
          <p:cNvPr id="5" name="Oval 4"/>
          <p:cNvSpPr/>
          <p:nvPr/>
        </p:nvSpPr>
        <p:spPr>
          <a:xfrm>
            <a:off x="699135" y="119507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Project Initiation</a:t>
            </a:r>
          </a:p>
        </p:txBody>
      </p:sp>
      <p:sp>
        <p:nvSpPr>
          <p:cNvPr id="8" name="Oval 7"/>
          <p:cNvSpPr/>
          <p:nvPr>
            <p:custDataLst>
              <p:tags r:id="rId4"/>
            </p:custDataLst>
          </p:nvPr>
        </p:nvSpPr>
        <p:spPr>
          <a:xfrm>
            <a:off x="3161030" y="119507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Literature Review and Requirement Analysis</a:t>
            </a:r>
          </a:p>
        </p:txBody>
      </p:sp>
      <p:sp>
        <p:nvSpPr>
          <p:cNvPr id="12" name="Oval 11"/>
          <p:cNvSpPr/>
          <p:nvPr>
            <p:custDataLst>
              <p:tags r:id="rId5"/>
            </p:custDataLst>
          </p:nvPr>
        </p:nvSpPr>
        <p:spPr>
          <a:xfrm>
            <a:off x="8286115" y="119507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Model Development</a:t>
            </a:r>
          </a:p>
        </p:txBody>
      </p:sp>
      <p:sp>
        <p:nvSpPr>
          <p:cNvPr id="13" name="Oval 12"/>
          <p:cNvSpPr/>
          <p:nvPr>
            <p:custDataLst>
              <p:tags r:id="rId6"/>
            </p:custDataLst>
          </p:nvPr>
        </p:nvSpPr>
        <p:spPr>
          <a:xfrm>
            <a:off x="5737860" y="1195070"/>
            <a:ext cx="3013075" cy="2621280"/>
          </a:xfrm>
          <a:prstGeom prst="ellipse">
            <a:avLst/>
          </a:prstGeom>
          <a:gradFill>
            <a:gsLst>
              <a:gs pos="0">
                <a:schemeClr val="accent1">
                  <a:lumMod val="5000"/>
                  <a:lumOff val="95000"/>
                </a:schemeClr>
              </a:gs>
              <a:gs pos="52000">
                <a:schemeClr val="bg1"/>
              </a:gs>
              <a:gs pos="80000">
                <a:srgbClr val="ABC0E4">
                  <a:alpha val="100000"/>
                </a:srgbClr>
              </a:gs>
              <a:gs pos="10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Data Collection and Preprocessing</a:t>
            </a:r>
          </a:p>
        </p:txBody>
      </p:sp>
      <p:pic>
        <p:nvPicPr>
          <p:cNvPr id="1026" name="Picture 2">
            <a:extLst>
              <a:ext uri="{FF2B5EF4-FFF2-40B4-BE49-F238E27FC236}">
                <a16:creationId xmlns:a16="http://schemas.microsoft.com/office/drawing/2014/main" id="{72EEE519-F701-C942-631F-9915C6B7A14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183" t="28819" r="26545" b="26332"/>
          <a:stretch/>
        </p:blipFill>
        <p:spPr bwMode="auto">
          <a:xfrm>
            <a:off x="11228745" y="157003"/>
            <a:ext cx="927735" cy="9398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1DE4045-C214-7845-E4C7-1C90E263F7DD}"/>
              </a:ext>
            </a:extLst>
          </p:cNvPr>
          <p:cNvSpPr>
            <a:spLocks noGrp="1"/>
          </p:cNvSpPr>
          <p:nvPr>
            <p:ph type="dt" sz="half" idx="10"/>
          </p:nvPr>
        </p:nvSpPr>
        <p:spPr/>
        <p:txBody>
          <a:bodyPr/>
          <a:lstStyle/>
          <a:p>
            <a:r>
              <a:rPr lang="en-US"/>
              <a:t>05-11-2024</a:t>
            </a:r>
            <a:endParaRPr lang="en-IN"/>
          </a:p>
        </p:txBody>
      </p:sp>
      <p:sp>
        <p:nvSpPr>
          <p:cNvPr id="4" name="Footer Placeholder 3">
            <a:extLst>
              <a:ext uri="{FF2B5EF4-FFF2-40B4-BE49-F238E27FC236}">
                <a16:creationId xmlns:a16="http://schemas.microsoft.com/office/drawing/2014/main" id="{DDC56B23-7B5D-0E77-2770-F6EDA59713E1}"/>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91D278D5-6977-6ADF-C7CC-6A1C6EB0049F}"/>
              </a:ext>
            </a:extLst>
          </p:cNvPr>
          <p:cNvSpPr>
            <a:spLocks noGrp="1"/>
          </p:cNvSpPr>
          <p:nvPr>
            <p:ph type="sldNum" sz="quarter" idx="12"/>
          </p:nvPr>
        </p:nvSpPr>
        <p:spPr/>
        <p:txBody>
          <a:bodyPr/>
          <a:lstStyle/>
          <a:p>
            <a:fld id="{A3935DC2-F7F2-4F89-9CE4-A043256955E7}" type="slidenum">
              <a:rPr lang="en-IN" smtClean="0"/>
              <a:t>2</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7200000" s="0" l="0"/>
                                      </p:by>
                                    </p:animClr>
                                    <p:animClr clrSpc="hsl" dir="cw">
                                      <p:cBhvr>
                                        <p:cTn id="7" dur="500" fill="hold"/>
                                        <p:tgtEl>
                                          <p:spTgt spid="2"/>
                                        </p:tgtEl>
                                        <p:attrNameLst>
                                          <p:attrName>fillcolor</p:attrName>
                                        </p:attrNameLst>
                                      </p:cBhvr>
                                      <p:by>
                                        <p:hsl h="-7200000" s="0" l="0"/>
                                      </p:by>
                                    </p:animClr>
                                    <p:animClr clrSpc="hsl" dir="cw">
                                      <p:cBhvr>
                                        <p:cTn id="8" dur="500" fill="hold"/>
                                        <p:tgtEl>
                                          <p:spTgt spid="2"/>
                                        </p:tgtEl>
                                        <p:attrNameLst>
                                          <p:attrName>stroke.color</p:attrName>
                                        </p:attrNameLst>
                                      </p:cBhvr>
                                      <p:by>
                                        <p:hsl h="-7200000" s="0" l="0"/>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ppt_x"/>
                                          </p:val>
                                        </p:tav>
                                        <p:tav tm="100000">
                                          <p:val>
                                            <p:strVal val="#ppt_x"/>
                                          </p:val>
                                        </p:tav>
                                      </p:tavLst>
                                    </p:anim>
                                    <p:anim calcmode="lin" valueType="num">
                                      <p:cBhvr additive="base">
                                        <p:cTn id="3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additive="base">
                                        <p:cTn id="50" dur="250" fill="hold"/>
                                        <p:tgtEl>
                                          <p:spTgt spid="9"/>
                                        </p:tgtEl>
                                        <p:attrNameLst>
                                          <p:attrName>ppt_x</p:attrName>
                                        </p:attrNameLst>
                                      </p:cBhvr>
                                      <p:tavLst>
                                        <p:tav tm="0">
                                          <p:val>
                                            <p:strVal val="#ppt_x"/>
                                          </p:val>
                                        </p:tav>
                                        <p:tav tm="100000">
                                          <p:val>
                                            <p:strVal val="#ppt_x"/>
                                          </p:val>
                                        </p:tav>
                                      </p:tavLst>
                                    </p:anim>
                                    <p:anim calcmode="lin" valueType="num">
                                      <p:cBhvr additive="base">
                                        <p:cTn id="51" dur="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5" grpId="0" animBg="1"/>
      <p:bldP spid="8"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4360" y="1717122"/>
            <a:ext cx="11003280" cy="4927518"/>
          </a:xfrm>
        </p:spPr>
        <p:txBody>
          <a:bodyPr>
            <a:normAutofit fontScale="92500" lnSpcReduction="10000"/>
          </a:bodyPr>
          <a:lstStyle/>
          <a:p>
            <a:pPr marL="0" indent="0">
              <a:buNone/>
            </a:pPr>
            <a:r>
              <a:rPr lang="en-US" sz="3500" b="1" dirty="0">
                <a:solidFill>
                  <a:srgbClr val="FF0000"/>
                </a:solidFill>
                <a:latin typeface="Times New Roman" panose="02020603050405020304" pitchFamily="18" charset="0"/>
                <a:cs typeface="Times New Roman" panose="02020603050405020304" pitchFamily="18" charset="0"/>
              </a:rPr>
              <a:t>INTRODUCTION:</a:t>
            </a:r>
          </a:p>
          <a:p>
            <a:pPr marL="0" indent="0" algn="just">
              <a:buNone/>
            </a:pPr>
            <a:r>
              <a:rPr lang="en-US" b="1" dirty="0">
                <a:solidFill>
                  <a:srgbClr val="FF0000"/>
                </a:solidFill>
                <a:latin typeface="Times New Roman" panose="02020603050405020304" pitchFamily="18" charset="0"/>
                <a:cs typeface="Times New Roman" panose="02020603050405020304" pitchFamily="18" charset="0"/>
              </a:rPr>
              <a:t>			</a:t>
            </a:r>
          </a:p>
          <a:p>
            <a:pPr marL="0" indent="0" algn="just">
              <a:lnSpc>
                <a:spcPct val="110000"/>
              </a:lnSpc>
              <a:buNone/>
            </a:pPr>
            <a:r>
              <a:rPr lang="en-US" dirty="0">
                <a:latin typeface="Times New Roman" panose="02020603050405020304" pitchFamily="18" charset="0"/>
                <a:cs typeface="Times New Roman" panose="02020603050405020304" pitchFamily="18" charset="0"/>
              </a:rPr>
              <a:t>	The detection of human emotions through facial expressions is a vital aspect of many applications in </a:t>
            </a:r>
            <a:r>
              <a:rPr lang="en-US" b="1" dirty="0">
                <a:latin typeface="Times New Roman" panose="02020603050405020304" pitchFamily="18" charset="0"/>
                <a:cs typeface="Times New Roman" panose="02020603050405020304" pitchFamily="18" charset="0"/>
              </a:rPr>
              <a:t>human-computer</a:t>
            </a:r>
            <a:r>
              <a:rPr lang="en-US" dirty="0">
                <a:latin typeface="Times New Roman" panose="02020603050405020304" pitchFamily="18" charset="0"/>
                <a:cs typeface="Times New Roman" panose="02020603050405020304" pitchFamily="18" charset="0"/>
              </a:rPr>
              <a:t> interaction, </a:t>
            </a:r>
            <a:r>
              <a:rPr lang="en-US" b="1" dirty="0">
                <a:latin typeface="Times New Roman" panose="02020603050405020304" pitchFamily="18" charset="0"/>
                <a:cs typeface="Times New Roman" panose="02020603050405020304" pitchFamily="18" charset="0"/>
              </a:rPr>
              <a:t>behavioral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analysis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psychological studies.</a:t>
            </a:r>
          </a:p>
          <a:p>
            <a:pPr marL="0" indent="0" algn="just">
              <a:lnSpc>
                <a:spcPct val="110000"/>
              </a:lnSpc>
              <a:buNone/>
            </a:pPr>
            <a:r>
              <a:rPr lang="en-US" dirty="0">
                <a:latin typeface="Times New Roman" panose="02020603050405020304" pitchFamily="18" charset="0"/>
                <a:cs typeface="Times New Roman" panose="02020603050405020304" pitchFamily="18" charset="0"/>
              </a:rPr>
              <a:t>This project integrates </a:t>
            </a:r>
            <a:r>
              <a:rPr lang="en-US" b="1" dirty="0">
                <a:latin typeface="Times New Roman" panose="02020603050405020304" pitchFamily="18" charset="0"/>
                <a:cs typeface="Times New Roman" panose="02020603050405020304" pitchFamily="18" charset="0"/>
              </a:rPr>
              <a:t>deep-face</a:t>
            </a:r>
            <a:r>
              <a:rPr lang="en-US" dirty="0">
                <a:latin typeface="Times New Roman" panose="02020603050405020304" pitchFamily="18" charset="0"/>
                <a:cs typeface="Times New Roman" panose="02020603050405020304" pitchFamily="18" charset="0"/>
              </a:rPr>
              <a:t>, a deep learning-based facial analysis library, with </a:t>
            </a:r>
            <a:r>
              <a:rPr lang="en-US" b="1" dirty="0">
                <a:latin typeface="Times New Roman" panose="02020603050405020304" pitchFamily="18" charset="0"/>
                <a:cs typeface="Times New Roman" panose="02020603050405020304" pitchFamily="18" charset="0"/>
              </a:rPr>
              <a:t>OpenCV</a:t>
            </a:r>
            <a:r>
              <a:rPr lang="en-US" dirty="0">
                <a:latin typeface="Times New Roman" panose="02020603050405020304" pitchFamily="18" charset="0"/>
                <a:cs typeface="Times New Roman" panose="02020603050405020304" pitchFamily="18" charset="0"/>
              </a:rPr>
              <a:t> to create a practical and efficient system for real-time facial emotion recognition. The system captures video input, processes it to detect faces, and uses pretrained models to predict and display the emotions on the video feed .</a:t>
            </a:r>
          </a:p>
          <a:p>
            <a:pPr marL="0" indent="0">
              <a:buNone/>
            </a:pP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4" name="Title 3"/>
          <p:cNvSpPr txBox="1">
            <a:spLocks noGrp="1"/>
          </p:cNvSpPr>
          <p:nvPr>
            <p:ph type="title"/>
          </p:nvPr>
        </p:nvSpPr>
        <p:spPr>
          <a:xfrm>
            <a:off x="1927860" y="398993"/>
            <a:ext cx="8336280" cy="1089529"/>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600" b="1" dirty="0">
                <a:solidFill>
                  <a:schemeClr val="tx1"/>
                </a:solidFill>
                <a:latin typeface="Times New Roman" panose="02020603050405020304" pitchFamily="18" charset="0"/>
                <a:cs typeface="Times New Roman" panose="02020603050405020304" pitchFamily="18" charset="0"/>
              </a:rPr>
              <a:t> FACIAL  EMOTION DETECTION USING AI AND ML</a:t>
            </a:r>
            <a:endParaRPr lang="en-IN" sz="3600" b="1" dirty="0">
              <a:solidFill>
                <a:schemeClr val="tx1"/>
              </a:solidFill>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204BAB21-5085-B710-9338-47329AB47E52}"/>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3F066F60-D95E-5273-D0AD-4DD895C030AE}"/>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126F9E08-6194-C1A3-C428-A104446F38B8}"/>
              </a:ext>
            </a:extLst>
          </p:cNvPr>
          <p:cNvSpPr>
            <a:spLocks noGrp="1"/>
          </p:cNvSpPr>
          <p:nvPr>
            <p:ph type="sldNum" sz="quarter" idx="12"/>
          </p:nvPr>
        </p:nvSpPr>
        <p:spPr/>
        <p:txBody>
          <a:bodyPr/>
          <a:lstStyle/>
          <a:p>
            <a:fld id="{A3935DC2-F7F2-4F89-9CE4-A043256955E7}" type="slidenum">
              <a:rPr lang="en-IN" smtClean="0"/>
              <a:t>3</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9486"/>
            <a:ext cx="10515600" cy="1325563"/>
          </a:xfrm>
        </p:spPr>
        <p:txBody>
          <a:bodyPr>
            <a:normAutofit/>
          </a:bodyPr>
          <a:lstStyle/>
          <a:p>
            <a:r>
              <a:rPr lang="en-US" sz="3600" b="1" dirty="0">
                <a:solidFill>
                  <a:srgbClr val="FF0000"/>
                </a:solidFill>
                <a:latin typeface="Times New Roman" panose="02020603050405020304" pitchFamily="18" charset="0"/>
                <a:cs typeface="Times New Roman" panose="02020603050405020304" pitchFamily="18" charset="0"/>
              </a:rPr>
              <a:t>PROBLEM STATEMENT</a:t>
            </a:r>
            <a:endParaRPr lang="en-IN" sz="3600" b="1" dirty="0">
              <a:solidFill>
                <a:srgbClr val="FF0000"/>
              </a:solidFill>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9B6288EB-E5F0-E66C-DD47-2198D353A8E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426291" y="1392835"/>
            <a:ext cx="4351338" cy="5160365"/>
          </a:xfrm>
        </p:spPr>
      </p:pic>
      <p:sp>
        <p:nvSpPr>
          <p:cNvPr id="11" name="Content Placeholder 10">
            <a:extLst>
              <a:ext uri="{FF2B5EF4-FFF2-40B4-BE49-F238E27FC236}">
                <a16:creationId xmlns:a16="http://schemas.microsoft.com/office/drawing/2014/main" id="{6BE6D56F-123A-E0B6-4943-E9DC32AA2EAA}"/>
              </a:ext>
            </a:extLst>
          </p:cNvPr>
          <p:cNvSpPr>
            <a:spLocks noGrp="1"/>
          </p:cNvSpPr>
          <p:nvPr>
            <p:ph sz="half" idx="1"/>
          </p:nvPr>
        </p:nvSpPr>
        <p:spPr>
          <a:xfrm>
            <a:off x="838200" y="1166864"/>
            <a:ext cx="9131710" cy="2166272"/>
          </a:xfrm>
        </p:spPr>
        <p:txBody>
          <a:bodyPr>
            <a:normAutofit/>
          </a:bodyPr>
          <a:lstStyle/>
          <a:p>
            <a:pPr marL="0" indent="0">
              <a:lnSpc>
                <a:spcPct val="100000"/>
              </a:lnSpc>
              <a:buNone/>
            </a:pPr>
            <a:r>
              <a:rPr lang="en-US" sz="3200" b="1" dirty="0">
                <a:latin typeface="Times New Roman" panose="02020603050405020304" pitchFamily="18" charset="0"/>
                <a:cs typeface="Times New Roman" panose="02020603050405020304" pitchFamily="18" charset="0"/>
              </a:rPr>
              <a:t>“Enhancing face recognition technology to improve accuracy, reduce biases, and ensure privacy while handling diverse real-world scenarios remains a critical challenge</a:t>
            </a:r>
            <a:r>
              <a:rPr lang="en-US" sz="3200" dirty="0">
                <a:latin typeface="Times New Roman" panose="02020603050405020304" pitchFamily="18" charset="0"/>
                <a:cs typeface="Times New Roman" panose="02020603050405020304" pitchFamily="18" charset="0"/>
              </a:rPr>
              <a:t>.” </a:t>
            </a:r>
          </a:p>
          <a:p>
            <a:pPr>
              <a:lnSpc>
                <a:spcPct val="100000"/>
              </a:lnSpc>
            </a:pPr>
            <a:endParaRPr lang="en-IN" sz="3200" dirty="0"/>
          </a:p>
        </p:txBody>
      </p:sp>
      <p:sp>
        <p:nvSpPr>
          <p:cNvPr id="4" name="TextBox 3">
            <a:extLst>
              <a:ext uri="{FF2B5EF4-FFF2-40B4-BE49-F238E27FC236}">
                <a16:creationId xmlns:a16="http://schemas.microsoft.com/office/drawing/2014/main" id="{8E9623B7-2546-B148-7AB4-949B44240798}"/>
              </a:ext>
            </a:extLst>
          </p:cNvPr>
          <p:cNvSpPr txBox="1"/>
          <p:nvPr/>
        </p:nvSpPr>
        <p:spPr>
          <a:xfrm>
            <a:off x="838200" y="3524865"/>
            <a:ext cx="8767916" cy="3108543"/>
          </a:xfrm>
          <a:prstGeom prst="rect">
            <a:avLst/>
          </a:prstGeom>
          <a:noFill/>
        </p:spPr>
        <p:txBody>
          <a:bodyPr wrap="square" rtlCol="0">
            <a:spAutoFit/>
          </a:bodyPr>
          <a:lstStyle/>
          <a:p>
            <a:pPr marL="457200" indent="-457200" algn="just">
              <a:buFont typeface="Arial" pitchFamily="34" charset="0"/>
              <a:buChar char="•"/>
            </a:pPr>
            <a:r>
              <a:rPr lang="en-US" sz="2800" dirty="0">
                <a:latin typeface="Times New Roman" panose="02020603050405020304" pitchFamily="18" charset="0"/>
                <a:cs typeface="Times New Roman" panose="02020603050405020304" pitchFamily="18" charset="0"/>
              </a:rPr>
              <a:t>Make sure the system can identify people from various angles.</a:t>
            </a:r>
          </a:p>
          <a:p>
            <a:pPr marL="457200" indent="-457200" algn="just">
              <a:buFont typeface="Arial" pitchFamily="34" charset="0"/>
              <a:buChar char="•"/>
            </a:pPr>
            <a:r>
              <a:rPr lang="en-US" sz="2800" dirty="0">
                <a:latin typeface="Times New Roman" panose="02020603050405020304" pitchFamily="18" charset="0"/>
                <a:cs typeface="Times New Roman" panose="02020603050405020304" pitchFamily="18" charset="0"/>
              </a:rPr>
              <a:t>Develop the system to work for people of all backgrounds.</a:t>
            </a:r>
          </a:p>
          <a:p>
            <a:pPr marL="457200" indent="-457200" algn="just">
              <a:buFont typeface="Arial" pitchFamily="34" charset="0"/>
              <a:buChar char="•"/>
            </a:pPr>
            <a:r>
              <a:rPr lang="en-US" sz="2800" dirty="0">
                <a:latin typeface="Times New Roman" panose="02020603050405020304" pitchFamily="18" charset="0"/>
                <a:cs typeface="Times New Roman" panose="02020603050405020304" pitchFamily="18" charset="0"/>
              </a:rPr>
              <a:t>Keep the system easy to use and understand.</a:t>
            </a:r>
          </a:p>
          <a:p>
            <a:pPr marL="457200" indent="-457200" algn="just">
              <a:buFont typeface="Arial" pitchFamily="34" charset="0"/>
              <a:buChar char="•"/>
            </a:pPr>
            <a:r>
              <a:rPr lang="en-US" sz="2800" dirty="0">
                <a:latin typeface="Times New Roman" panose="02020603050405020304" pitchFamily="18" charset="0"/>
                <a:cs typeface="Times New Roman" panose="02020603050405020304" pitchFamily="18" charset="0"/>
              </a:rPr>
              <a:t>Make sure people's private information is kept safe.</a:t>
            </a:r>
          </a:p>
          <a:p>
            <a:pPr marL="457200" indent="-457200" algn="just">
              <a:buFont typeface="Arial" pitchFamily="34" charset="0"/>
              <a:buChar char="•"/>
            </a:pPr>
            <a:r>
              <a:rPr lang="en-US" sz="2800" dirty="0">
                <a:latin typeface="Times New Roman" panose="02020603050405020304" pitchFamily="18" charset="0"/>
                <a:cs typeface="Times New Roman" panose="02020603050405020304" pitchFamily="18" charset="0"/>
              </a:rPr>
              <a:t>Design the system to be reliable in everyday situations.</a:t>
            </a:r>
            <a:endParaRPr lang="en-IN" sz="2800" b="1" dirty="0">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05656F2D-42EB-EFF4-7B96-72C6D9CFAB8E}"/>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853AC055-1A8C-E918-89BD-F795572F6669}"/>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6B91382B-EFF7-86A9-691E-24A55BED3D1D}"/>
              </a:ext>
            </a:extLst>
          </p:cNvPr>
          <p:cNvSpPr>
            <a:spLocks noGrp="1"/>
          </p:cNvSpPr>
          <p:nvPr>
            <p:ph type="sldNum" sz="quarter" idx="12"/>
          </p:nvPr>
        </p:nvSpPr>
        <p:spPr/>
        <p:txBody>
          <a:bodyPr/>
          <a:lstStyle/>
          <a:p>
            <a:fld id="{A3935DC2-F7F2-4F89-9CE4-A043256955E7}" type="slidenum">
              <a:rPr lang="en-IN" smtClean="0"/>
              <a:t>4</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OBJECTIVES:</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Provide a minimalistic approach to facial emotion detection. Ensure </a:t>
            </a:r>
            <a:r>
              <a:rPr lang="en-US" sz="3000" b="1" dirty="0">
                <a:latin typeface="Times New Roman" panose="02020603050405020304" pitchFamily="18" charset="0"/>
                <a:cs typeface="Times New Roman" panose="02020603050405020304" pitchFamily="18" charset="0"/>
              </a:rPr>
              <a:t>real-time</a:t>
            </a:r>
            <a:r>
              <a:rPr lang="en-US" sz="3000" dirty="0">
                <a:latin typeface="Times New Roman" panose="02020603050405020304" pitchFamily="18" charset="0"/>
                <a:cs typeface="Times New Roman" panose="02020603050405020304" pitchFamily="18" charset="0"/>
              </a:rPr>
              <a:t> emotion recognition from a webcam video feed.</a:t>
            </a:r>
          </a:p>
          <a:p>
            <a:pPr algn="just">
              <a:lnSpc>
                <a:spcPct val="100000"/>
              </a:lnSpc>
            </a:pPr>
            <a:r>
              <a:rPr lang="en-US" sz="3000" dirty="0">
                <a:latin typeface="Times New Roman" panose="02020603050405020304" pitchFamily="18" charset="0"/>
                <a:cs typeface="Times New Roman" panose="02020603050405020304" pitchFamily="18" charset="0"/>
              </a:rPr>
              <a:t>Use </a:t>
            </a:r>
            <a:r>
              <a:rPr lang="en-US" sz="3000" b="1" dirty="0">
                <a:latin typeface="Times New Roman" panose="02020603050405020304" pitchFamily="18" charset="0"/>
                <a:cs typeface="Times New Roman" panose="02020603050405020304" pitchFamily="18" charset="0"/>
              </a:rPr>
              <a:t>deep-face</a:t>
            </a:r>
            <a:r>
              <a:rPr lang="en-US" sz="3000" dirty="0">
                <a:latin typeface="Times New Roman" panose="02020603050405020304" pitchFamily="18" charset="0"/>
                <a:cs typeface="Times New Roman" panose="02020603050405020304" pitchFamily="18" charset="0"/>
              </a:rPr>
              <a:t> and </a:t>
            </a:r>
            <a:r>
              <a:rPr lang="en-US" sz="3000" b="1" dirty="0" err="1">
                <a:latin typeface="Times New Roman" panose="02020603050405020304" pitchFamily="18" charset="0"/>
                <a:cs typeface="Times New Roman" panose="02020603050405020304" pitchFamily="18" charset="0"/>
              </a:rPr>
              <a:t>OpenCV</a:t>
            </a:r>
            <a:r>
              <a:rPr lang="en-US" sz="3000" dirty="0">
                <a:latin typeface="Times New Roman" panose="02020603050405020304" pitchFamily="18" charset="0"/>
                <a:cs typeface="Times New Roman" panose="02020603050405020304" pitchFamily="18" charset="0"/>
              </a:rPr>
              <a:t> technologies for accurate emotion detection.</a:t>
            </a:r>
          </a:p>
          <a:p>
            <a:pPr algn="just">
              <a:lnSpc>
                <a:spcPct val="100000"/>
              </a:lnSpc>
            </a:pPr>
            <a:r>
              <a:rPr lang="en-US" sz="3000" dirty="0">
                <a:latin typeface="Times New Roman" panose="02020603050405020304" pitchFamily="18" charset="0"/>
                <a:cs typeface="Times New Roman" panose="02020603050405020304" pitchFamily="18" charset="0"/>
              </a:rPr>
              <a:t>Design the system for </a:t>
            </a:r>
            <a:r>
              <a:rPr lang="en-US" sz="3000" b="1" dirty="0">
                <a:latin typeface="Times New Roman" panose="02020603050405020304" pitchFamily="18" charset="0"/>
                <a:cs typeface="Times New Roman" panose="02020603050405020304" pitchFamily="18" charset="0"/>
              </a:rPr>
              <a:t>user-friendliness</a:t>
            </a:r>
            <a:r>
              <a:rPr lang="en-US" sz="3000" dirty="0">
                <a:latin typeface="Times New Roman" panose="02020603050405020304" pitchFamily="18" charset="0"/>
                <a:cs typeface="Times New Roman" panose="02020603050405020304" pitchFamily="18" charset="0"/>
              </a:rPr>
              <a:t> and efficiency.</a:t>
            </a:r>
          </a:p>
          <a:p>
            <a:pPr algn="just">
              <a:lnSpc>
                <a:spcPct val="100000"/>
              </a:lnSpc>
            </a:pPr>
            <a:r>
              <a:rPr lang="en-US" sz="3000" dirty="0">
                <a:latin typeface="Times New Roman" panose="02020603050405020304" pitchFamily="18" charset="0"/>
                <a:cs typeface="Times New Roman" panose="02020603050405020304" pitchFamily="18" charset="0"/>
              </a:rPr>
              <a:t>Make the system suitable for immediate deployment in various applications.</a:t>
            </a:r>
            <a:endParaRPr lang="en-IN" sz="3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0F6139AC-4EBB-2630-DDFF-2BDE257E426D}"/>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5A094384-BF2B-AF83-3A7F-81667F3839F4}"/>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59668700-D6FC-F840-396E-44FD6B72F516}"/>
              </a:ext>
            </a:extLst>
          </p:cNvPr>
          <p:cNvSpPr>
            <a:spLocks noGrp="1"/>
          </p:cNvSpPr>
          <p:nvPr>
            <p:ph type="sldNum" sz="quarter" idx="12"/>
          </p:nvPr>
        </p:nvSpPr>
        <p:spPr/>
        <p:txBody>
          <a:bodyPr/>
          <a:lstStyle/>
          <a:p>
            <a:fld id="{A3935DC2-F7F2-4F89-9CE4-A043256955E7}" type="slidenum">
              <a:rPr lang="en-IN" smtClean="0"/>
              <a:t>5</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 y="182562"/>
            <a:ext cx="10515600" cy="640715"/>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LITERATURE SURVEY</a:t>
            </a:r>
            <a:endParaRPr lang="en-IN" sz="40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16" name="Table 15"/>
          <p:cNvGraphicFramePr>
            <a:graphicFrameLocks noGrp="1"/>
          </p:cNvGraphicFramePr>
          <p:nvPr/>
        </p:nvGraphicFramePr>
        <p:xfrm>
          <a:off x="716280" y="822860"/>
          <a:ext cx="10972800" cy="6004560"/>
        </p:xfrm>
        <a:graphic>
          <a:graphicData uri="http://schemas.openxmlformats.org/drawingml/2006/table">
            <a:tbl>
              <a:tblPr firstRow="1" bandRow="1">
                <a:tableStyleId>{69012ECD-51FC-41F1-AA8D-1B2483CD663E}</a:tableStyleId>
              </a:tblPr>
              <a:tblGrid>
                <a:gridCol w="1860605">
                  <a:extLst>
                    <a:ext uri="{9D8B030D-6E8A-4147-A177-3AD203B41FA5}">
                      <a16:colId xmlns:a16="http://schemas.microsoft.com/office/drawing/2014/main" val="20000"/>
                    </a:ext>
                  </a:extLst>
                </a:gridCol>
                <a:gridCol w="2528570">
                  <a:extLst>
                    <a:ext uri="{9D8B030D-6E8A-4147-A177-3AD203B41FA5}">
                      <a16:colId xmlns:a16="http://schemas.microsoft.com/office/drawing/2014/main" val="20001"/>
                    </a:ext>
                  </a:extLst>
                </a:gridCol>
                <a:gridCol w="2194505">
                  <a:extLst>
                    <a:ext uri="{9D8B030D-6E8A-4147-A177-3AD203B41FA5}">
                      <a16:colId xmlns:a16="http://schemas.microsoft.com/office/drawing/2014/main" val="20002"/>
                    </a:ext>
                  </a:extLst>
                </a:gridCol>
                <a:gridCol w="195072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71328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solidFill>
                            <a:schemeClr val="bg1"/>
                          </a:solidFill>
                          <a:latin typeface="Times New Roman" panose="02020603050405020304" pitchFamily="18" charset="0"/>
                          <a:cs typeface="Times New Roman" panose="02020603050405020304" pitchFamily="18" charset="0"/>
                        </a:rPr>
                        <a:t>TITLE</a:t>
                      </a:r>
                      <a:endParaRPr lang="en-IN" sz="1400" dirty="0">
                        <a:solidFill>
                          <a:schemeClr val="bg1"/>
                        </a:solidFill>
                        <a:latin typeface="Times New Roman" panose="02020603050405020304" pitchFamily="18" charset="0"/>
                        <a:cs typeface="Times New Roman" panose="02020603050405020304" pitchFamily="18" charset="0"/>
                      </a:endParaRPr>
                    </a:p>
                    <a:p>
                      <a:endParaRPr lang="en-IN" sz="1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solidFill>
                            <a:schemeClr val="bg1"/>
                          </a:solidFill>
                          <a:latin typeface="Times New Roman" panose="02020603050405020304" pitchFamily="18" charset="0"/>
                          <a:cs typeface="Times New Roman" panose="02020603050405020304" pitchFamily="18" charset="0"/>
                        </a:rPr>
                        <a:t>AUTHORS AND YEAR OF PUBLICATION</a:t>
                      </a:r>
                      <a:endParaRPr lang="en-IN" sz="1400" dirty="0">
                        <a:solidFill>
                          <a:schemeClr val="bg1"/>
                        </a:solidFill>
                        <a:latin typeface="Times New Roman" panose="02020603050405020304" pitchFamily="18" charset="0"/>
                        <a:cs typeface="Times New Roman" panose="02020603050405020304" pitchFamily="18" charset="0"/>
                      </a:endParaRPr>
                    </a:p>
                    <a:p>
                      <a:endParaRPr lang="en-IN" sz="1400" dirty="0">
                        <a:solidFill>
                          <a:schemeClr val="bg1"/>
                        </a:solidFill>
                        <a:latin typeface="Times New Roman" panose="02020603050405020304" pitchFamily="18" charset="0"/>
                        <a:cs typeface="Times New Roman" panose="02020603050405020304" pitchFamily="18" charset="0"/>
                      </a:endParaRPr>
                    </a:p>
                  </a:txBody>
                  <a:tcPr/>
                </a:tc>
                <a:tc>
                  <a:txBody>
                    <a:bodyPr/>
                    <a:lstStyle/>
                    <a:p>
                      <a:r>
                        <a:rPr lang="en-US" sz="1400" dirty="0">
                          <a:solidFill>
                            <a:schemeClr val="bg1"/>
                          </a:solidFill>
                          <a:latin typeface="Times New Roman" panose="02020603050405020304" pitchFamily="18" charset="0"/>
                          <a:cs typeface="Times New Roman" panose="02020603050405020304" pitchFamily="18" charset="0"/>
                        </a:rPr>
                        <a:t>KEY POINTS</a:t>
                      </a:r>
                      <a:endParaRPr lang="en-IN" sz="1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solidFill>
                            <a:schemeClr val="bg1"/>
                          </a:solidFill>
                          <a:latin typeface="Times New Roman" panose="02020603050405020304" pitchFamily="18" charset="0"/>
                          <a:cs typeface="Times New Roman" panose="02020603050405020304" pitchFamily="18" charset="0"/>
                        </a:rPr>
                        <a:t>ADVANTAGE</a:t>
                      </a:r>
                      <a:endParaRPr lang="en-IN" sz="1400" dirty="0">
                        <a:solidFill>
                          <a:schemeClr val="bg1"/>
                        </a:solidFill>
                        <a:latin typeface="Times New Roman" panose="02020603050405020304" pitchFamily="18" charset="0"/>
                        <a:cs typeface="Times New Roman" panose="02020603050405020304" pitchFamily="18" charset="0"/>
                      </a:endParaRPr>
                    </a:p>
                    <a:p>
                      <a:endParaRPr lang="en-IN" sz="14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solidFill>
                            <a:schemeClr val="bg1"/>
                          </a:solidFill>
                          <a:latin typeface="Times New Roman" panose="02020603050405020304" pitchFamily="18" charset="0"/>
                          <a:cs typeface="Times New Roman" panose="02020603050405020304" pitchFamily="18" charset="0"/>
                        </a:rPr>
                        <a:t>DISADVANTAGE</a:t>
                      </a:r>
                      <a:endParaRPr lang="en-IN" sz="1400" dirty="0">
                        <a:solidFill>
                          <a:schemeClr val="bg1"/>
                        </a:solidFill>
                        <a:latin typeface="Times New Roman" panose="02020603050405020304" pitchFamily="18" charset="0"/>
                        <a:cs typeface="Times New Roman" panose="02020603050405020304" pitchFamily="18" charset="0"/>
                      </a:endParaRPr>
                    </a:p>
                    <a:p>
                      <a:endParaRPr lang="en-IN" sz="14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337409">
                <a:tc>
                  <a:txBody>
                    <a:bodyPr/>
                    <a:lstStyle/>
                    <a:p>
                      <a:r>
                        <a:rPr lang="en-IN" sz="1400" dirty="0">
                          <a:latin typeface="Times New Roman" panose="02020603050405020304" pitchFamily="18" charset="0"/>
                          <a:cs typeface="Times New Roman" panose="02020603050405020304" pitchFamily="18" charset="0"/>
                        </a:rPr>
                        <a:t>Facial emotion recognition methods, datasets, and technologies: A literature survey</a:t>
                      </a:r>
                    </a:p>
                  </a:txBody>
                  <a:tcPr/>
                </a:tc>
                <a:tc>
                  <a:txBody>
                    <a:bodyPr/>
                    <a:lstStyle/>
                    <a:p>
                      <a:r>
                        <a:rPr lang="en-US" sz="1400" dirty="0">
                          <a:latin typeface="Times New Roman" panose="02020603050405020304" pitchFamily="18" charset="0"/>
                          <a:cs typeface="Times New Roman" panose="02020603050405020304" pitchFamily="18" charset="0"/>
                        </a:rPr>
                        <a:t>P. Naga, Swamy Das Marri, and R. </a:t>
                      </a:r>
                      <a:r>
                        <a:rPr lang="en-US" sz="1400" dirty="0" err="1">
                          <a:latin typeface="Times New Roman" panose="02020603050405020304" pitchFamily="18" charset="0"/>
                          <a:cs typeface="Times New Roman" panose="02020603050405020304" pitchFamily="18" charset="0"/>
                        </a:rPr>
                        <a:t>Borreo</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(2023)</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300">
                          <a:latin typeface="Times New Roman" panose="02020603050405020304" pitchFamily="18" charset="0"/>
                          <a:cs typeface="Times New Roman" panose="02020603050405020304" pitchFamily="18" charset="0"/>
                        </a:rPr>
                        <a:t>Advancements in Technology</a:t>
                      </a:r>
                      <a:r>
                        <a:rPr lang="en-US" altLang="en-IN" sz="1300">
                          <a:latin typeface="Times New Roman" panose="02020603050405020304" pitchFamily="18" charset="0"/>
                          <a:cs typeface="Times New Roman" panose="02020603050405020304" pitchFamily="18" charset="0"/>
                        </a:rPr>
                        <a:t>,</a:t>
                      </a:r>
                      <a:endParaRPr lang="en-IN" sz="1300">
                        <a:latin typeface="Times New Roman" panose="02020603050405020304" pitchFamily="18" charset="0"/>
                        <a:cs typeface="Times New Roman" panose="02020603050405020304" pitchFamily="18" charset="0"/>
                      </a:endParaRPr>
                    </a:p>
                    <a:p>
                      <a:r>
                        <a:rPr lang="en-IN" sz="1400">
                          <a:latin typeface="Times New Roman" panose="02020603050405020304" pitchFamily="18" charset="0"/>
                          <a:cs typeface="Times New Roman" panose="02020603050405020304" pitchFamily="18" charset="0"/>
                        </a:rPr>
                        <a:t>Dataset Diversity</a:t>
                      </a:r>
                      <a:r>
                        <a:rPr lang="en-US" altLang="en-IN" sz="1400">
                          <a:latin typeface="Times New Roman" panose="02020603050405020304" pitchFamily="18" charset="0"/>
                          <a:cs typeface="Times New Roman" panose="02020603050405020304" pitchFamily="18" charset="0"/>
                        </a:rPr>
                        <a:t>,</a:t>
                      </a:r>
                      <a:endParaRPr lang="en-IN" sz="1400">
                        <a:latin typeface="Times New Roman" panose="02020603050405020304" pitchFamily="18" charset="0"/>
                        <a:cs typeface="Times New Roman" panose="02020603050405020304" pitchFamily="18" charset="0"/>
                      </a:endParaRPr>
                    </a:p>
                    <a:p>
                      <a:r>
                        <a:rPr lang="en-IN" sz="1400">
                          <a:latin typeface="Times New Roman" panose="02020603050405020304" pitchFamily="18" charset="0"/>
                          <a:cs typeface="Times New Roman" panose="02020603050405020304" pitchFamily="18" charset="0"/>
                        </a:rPr>
                        <a:t>Methodological Overview</a:t>
                      </a:r>
                      <a:r>
                        <a:rPr lang="en-US" altLang="en-IN" sz="1400">
                          <a:latin typeface="Times New Roman" panose="02020603050405020304" pitchFamily="18" charset="0"/>
                          <a:cs typeface="Times New Roman" panose="02020603050405020304" pitchFamily="18" charset="0"/>
                        </a:rPr>
                        <a:t>,</a:t>
                      </a:r>
                      <a:endParaRPr lang="en-IN" sz="1400">
                        <a:latin typeface="Times New Roman" panose="02020603050405020304" pitchFamily="18" charset="0"/>
                        <a:cs typeface="Times New Roman" panose="02020603050405020304" pitchFamily="18" charset="0"/>
                      </a:endParaRPr>
                    </a:p>
                    <a:p>
                      <a:r>
                        <a:rPr lang="en-IN" sz="1400">
                          <a:latin typeface="Times New Roman" panose="02020603050405020304" pitchFamily="18" charset="0"/>
                          <a:cs typeface="Times New Roman" panose="02020603050405020304" pitchFamily="18" charset="0"/>
                        </a:rPr>
                        <a:t>Future Directions</a:t>
                      </a:r>
                      <a:r>
                        <a:rPr lang="en-US" altLang="en-IN" sz="1400">
                          <a:latin typeface="Times New Roman" panose="02020603050405020304" pitchFamily="18" charset="0"/>
                          <a:cs typeface="Times New Roman" panose="02020603050405020304" pitchFamily="18" charset="0"/>
                        </a:rPr>
                        <a:t>,</a:t>
                      </a:r>
                    </a:p>
                    <a:p>
                      <a:r>
                        <a:rPr lang="en-US" altLang="en-IN" sz="1400">
                          <a:latin typeface="Times New Roman" panose="02020603050405020304" pitchFamily="18" charset="0"/>
                          <a:cs typeface="Times New Roman" panose="02020603050405020304" pitchFamily="18" charset="0"/>
                        </a:rPr>
                        <a:t>Evaluation Metrics</a:t>
                      </a:r>
                    </a:p>
                  </a:txBody>
                  <a:tcPr/>
                </a:tc>
                <a:tc>
                  <a:txBody>
                    <a:bodyPr/>
                    <a:lstStyle/>
                    <a:p>
                      <a:r>
                        <a:rPr lang="en-IN" sz="1400">
                          <a:latin typeface="Times New Roman" panose="02020603050405020304" pitchFamily="18" charset="0"/>
                          <a:cs typeface="Times New Roman" panose="02020603050405020304" pitchFamily="18" charset="0"/>
                        </a:rPr>
                        <a:t>Improved Accuracy</a:t>
                      </a:r>
                      <a:r>
                        <a:rPr lang="en-US" altLang="en-IN" sz="1400">
                          <a:latin typeface="Times New Roman" panose="02020603050405020304" pitchFamily="18" charset="0"/>
                          <a:cs typeface="Times New Roman" panose="02020603050405020304" pitchFamily="18" charset="0"/>
                        </a:rPr>
                        <a:t>,</a:t>
                      </a:r>
                    </a:p>
                    <a:p>
                      <a:r>
                        <a:rPr lang="en-US" altLang="en-IN" sz="1400">
                          <a:latin typeface="Times New Roman" panose="02020603050405020304" pitchFamily="18" charset="0"/>
                          <a:cs typeface="Times New Roman" panose="02020603050405020304" pitchFamily="18" charset="0"/>
                        </a:rPr>
                        <a:t>Real-time Analysis,</a:t>
                      </a:r>
                    </a:p>
                    <a:p>
                      <a:r>
                        <a:rPr lang="en-US" altLang="en-IN" sz="1400">
                          <a:latin typeface="Times New Roman" panose="02020603050405020304" pitchFamily="18" charset="0"/>
                          <a:cs typeface="Times New Roman" panose="02020603050405020304" pitchFamily="18" charset="0"/>
                        </a:rPr>
                        <a:t>Context-Awareness,</a:t>
                      </a:r>
                    </a:p>
                    <a:p>
                      <a:r>
                        <a:rPr lang="en-US" altLang="en-IN" sz="1400">
                          <a:latin typeface="Times New Roman" panose="02020603050405020304" pitchFamily="18" charset="0"/>
                          <a:cs typeface="Times New Roman" panose="02020603050405020304" pitchFamily="18" charset="0"/>
                        </a:rPr>
                        <a:t>Compound Emotion Detection</a:t>
                      </a:r>
                    </a:p>
                  </a:txBody>
                  <a:tcPr/>
                </a:tc>
                <a:tc>
                  <a:txBody>
                    <a:bodyPr/>
                    <a:lstStyle/>
                    <a:p>
                      <a:r>
                        <a:rPr lang="en-US" sz="1400" dirty="0">
                          <a:latin typeface="Times New Roman" panose="02020603050405020304" pitchFamily="18" charset="0"/>
                          <a:cs typeface="Times New Roman" panose="02020603050405020304" pitchFamily="18" charset="0"/>
                        </a:rPr>
                        <a:t>Challenges in real-time recognition in uncontrolled environments. Limitations of current datasets. Need for specialized hardware for real-time processing.</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371600">
                <a:tc>
                  <a:txBody>
                    <a:bodyPr/>
                    <a:lstStyle/>
                    <a:p>
                      <a:r>
                        <a:rPr lang="en-US" sz="1400" dirty="0">
                          <a:latin typeface="Times New Roman" panose="02020603050405020304" pitchFamily="18" charset="0"/>
                          <a:cs typeface="Times New Roman" panose="02020603050405020304" pitchFamily="18" charset="0"/>
                        </a:rPr>
                        <a:t>Facial Emotion Recognition using Neighborhood Features</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Abdulaziz </a:t>
                      </a:r>
                      <a:r>
                        <a:rPr lang="en-IN" sz="1400" dirty="0" err="1">
                          <a:latin typeface="Times New Roman" panose="02020603050405020304" pitchFamily="18" charset="0"/>
                          <a:cs typeface="Times New Roman" panose="02020603050405020304" pitchFamily="18" charset="0"/>
                        </a:rPr>
                        <a:t>Salamah</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Aljaloud</a:t>
                      </a:r>
                      <a:r>
                        <a:rPr lang="en-IN" sz="1400" dirty="0">
                          <a:latin typeface="Times New Roman" panose="02020603050405020304" pitchFamily="18" charset="0"/>
                          <a:cs typeface="Times New Roman" panose="02020603050405020304" pitchFamily="18" charset="0"/>
                        </a:rPr>
                        <a:t>, Habib Ullah, Adwan </a:t>
                      </a:r>
                      <a:r>
                        <a:rPr lang="en-IN" sz="1400" dirty="0" err="1">
                          <a:latin typeface="Times New Roman" panose="02020603050405020304" pitchFamily="18" charset="0"/>
                          <a:cs typeface="Times New Roman" panose="02020603050405020304" pitchFamily="18" charset="0"/>
                        </a:rPr>
                        <a:t>Alownie</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Alanazi</a:t>
                      </a:r>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(2020)</a:t>
                      </a:r>
                    </a:p>
                  </a:txBody>
                  <a:tcPr/>
                </a:tc>
                <a:tc>
                  <a:txBody>
                    <a:bodyPr/>
                    <a:lstStyle/>
                    <a:p>
                      <a:r>
                        <a:rPr lang="en-IN" sz="1400" dirty="0">
                          <a:latin typeface="Times New Roman" panose="02020603050405020304" pitchFamily="18" charset="0"/>
                          <a:cs typeface="Times New Roman" panose="02020603050405020304" pitchFamily="18" charset="0"/>
                        </a:rPr>
                        <a:t>Utilizes Haar feature-based cascade classifiers to detect faces efficiently</a:t>
                      </a:r>
                      <a:r>
                        <a:rPr lang="en-US" altLang="en-IN" sz="1400" dirty="0">
                          <a:latin typeface="Times New Roman" panose="02020603050405020304" pitchFamily="18" charset="0"/>
                          <a:cs typeface="Times New Roman" panose="02020603050405020304" pitchFamily="18" charset="0"/>
                        </a:rPr>
                        <a:t>.</a:t>
                      </a:r>
                    </a:p>
                  </a:txBody>
                  <a:tcPr/>
                </a:tc>
                <a:tc>
                  <a:txBody>
                    <a:bodyPr/>
                    <a:lstStyle/>
                    <a:p>
                      <a:r>
                        <a:rPr lang="en-IN" sz="1400" dirty="0">
                          <a:latin typeface="Times New Roman" panose="02020603050405020304" pitchFamily="18" charset="0"/>
                          <a:cs typeface="Times New Roman" panose="02020603050405020304" pitchFamily="18" charset="0"/>
                        </a:rPr>
                        <a:t>High Accuracy</a:t>
                      </a:r>
                      <a:r>
                        <a:rPr lang="en-US" altLang="en-IN" sz="1400" dirty="0">
                          <a:latin typeface="Times New Roman" panose="02020603050405020304" pitchFamily="18" charset="0"/>
                          <a:cs typeface="Times New Roman" panose="02020603050405020304" pitchFamily="18" charset="0"/>
                        </a:rPr>
                        <a:t>,Can be used in healthcare for diagnosing purpose</a:t>
                      </a:r>
                    </a:p>
                  </a:txBody>
                  <a:tcPr/>
                </a:tc>
                <a:tc>
                  <a:txBody>
                    <a:bodyPr/>
                    <a:lstStyle/>
                    <a:p>
                      <a:r>
                        <a:rPr lang="en-US" sz="1400" dirty="0">
                          <a:latin typeface="Times New Roman" panose="02020603050405020304" pitchFamily="18" charset="0"/>
                          <a:cs typeface="Times New Roman" panose="02020603050405020304" pitchFamily="18" charset="0"/>
                        </a:rPr>
                        <a:t>The method might still face challenges with varying illumination and orientations.</a:t>
                      </a:r>
                    </a:p>
                    <a:p>
                      <a:r>
                        <a:rPr lang="en-US" sz="1400" dirty="0">
                          <a:latin typeface="Times New Roman" panose="02020603050405020304" pitchFamily="18" charset="0"/>
                          <a:cs typeface="Times New Roman" panose="02020603050405020304" pitchFamily="18" charset="0"/>
                        </a:rPr>
                        <a:t>Potential computational complexity in real-time applications.</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129368">
                <a:tc>
                  <a:txBody>
                    <a:bodyPr/>
                    <a:lstStyle/>
                    <a:p>
                      <a:r>
                        <a:rPr lang="en-US" sz="1400" dirty="0">
                          <a:latin typeface="Times New Roman" panose="02020603050405020304" pitchFamily="18" charset="0"/>
                          <a:cs typeface="Times New Roman" panose="02020603050405020304" pitchFamily="18" charset="0"/>
                        </a:rPr>
                        <a:t>An Emotion Recognition Model Based on Facial Recognition in Virtual Learning Environment</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rPr>
                        <a:t>D. Yang, </a:t>
                      </a:r>
                      <a:r>
                        <a:rPr lang="en-IN" sz="1400" dirty="0" err="1">
                          <a:latin typeface="Times New Roman" panose="02020603050405020304" pitchFamily="18" charset="0"/>
                          <a:cs typeface="Times New Roman" panose="02020603050405020304" pitchFamily="18" charset="0"/>
                        </a:rPr>
                        <a:t>Abeer</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Alsadoona</a:t>
                      </a:r>
                      <a:r>
                        <a:rPr lang="en-IN" sz="1400" dirty="0">
                          <a:latin typeface="Times New Roman" panose="02020603050405020304" pitchFamily="18" charset="0"/>
                          <a:cs typeface="Times New Roman" panose="02020603050405020304" pitchFamily="18" charset="0"/>
                        </a:rPr>
                        <a:t>, P.W.C. Prasad, A. K. Singh, A. </a:t>
                      </a:r>
                      <a:r>
                        <a:rPr lang="en-IN" sz="1400" dirty="0" err="1">
                          <a:latin typeface="Times New Roman" panose="02020603050405020304" pitchFamily="18" charset="0"/>
                          <a:cs typeface="Times New Roman" panose="02020603050405020304" pitchFamily="18" charset="0"/>
                        </a:rPr>
                        <a:t>Elchouemi</a:t>
                      </a:r>
                      <a:r>
                        <a:rPr lang="en-IN" sz="1400" dirty="0">
                          <a:latin typeface="Times New Roman" panose="02020603050405020304" pitchFamily="18" charset="0"/>
                          <a:cs typeface="Times New Roman" panose="02020603050405020304" pitchFamily="18" charset="0"/>
                        </a:rPr>
                        <a:t> (2018)</a:t>
                      </a:r>
                    </a:p>
                  </a:txBody>
                  <a:tcPr/>
                </a:tc>
                <a:tc>
                  <a:txBody>
                    <a:bodyPr/>
                    <a:lstStyle/>
                    <a:p>
                      <a:r>
                        <a:rPr lang="en-US" altLang="en-IN" sz="1400" dirty="0">
                          <a:latin typeface="Times New Roman" panose="02020603050405020304" pitchFamily="18" charset="0"/>
                          <a:cs typeface="Times New Roman" panose="02020603050405020304" pitchFamily="18" charset="0"/>
                          <a:sym typeface="+mn-ea"/>
                        </a:rPr>
                        <a:t>Fa</a:t>
                      </a:r>
                      <a:r>
                        <a:rPr lang="en-IN" sz="1400" dirty="0">
                          <a:latin typeface="Times New Roman" panose="02020603050405020304" pitchFamily="18" charset="0"/>
                          <a:cs typeface="Times New Roman" panose="02020603050405020304" pitchFamily="18" charset="0"/>
                          <a:sym typeface="+mn-ea"/>
                        </a:rPr>
                        <a:t>cial emotion recognition involves stages such as acquisition, feature extraction, and emotion classification</a:t>
                      </a:r>
                      <a:endParaRPr lang="en-IN" sz="1400" dirty="0">
                        <a:latin typeface="Times New Roman" panose="02020603050405020304" pitchFamily="18" charset="0"/>
                        <a:cs typeface="Times New Roman" panose="02020603050405020304" pitchFamily="18" charset="0"/>
                      </a:endParaRPr>
                    </a:p>
                    <a:p>
                      <a:endParaRPr lang="en-IN" sz="1400">
                        <a:latin typeface="Times New Roman" panose="02020603050405020304" pitchFamily="18" charset="0"/>
                        <a:cs typeface="Times New Roman" panose="02020603050405020304" pitchFamily="18" charset="0"/>
                      </a:endParaRPr>
                    </a:p>
                  </a:txBody>
                  <a:tcPr/>
                </a:tc>
                <a:tc>
                  <a:txBody>
                    <a:bodyPr/>
                    <a:lstStyle/>
                    <a:p>
                      <a:r>
                        <a:rPr lang="en-IN" sz="1400" dirty="0">
                          <a:latin typeface="Times New Roman" panose="02020603050405020304" pitchFamily="18" charset="0"/>
                          <a:cs typeface="Times New Roman" panose="02020603050405020304" pitchFamily="18" charset="0"/>
                          <a:sym typeface="+mn-ea"/>
                        </a:rPr>
                        <a:t>Real-time emotion detection allows teachers to adjust their strategies and</a:t>
                      </a:r>
                      <a:r>
                        <a:rPr lang="en-US" altLang="en-IN" sz="1400" dirty="0">
                          <a:latin typeface="Times New Roman" panose="02020603050405020304" pitchFamily="18" charset="0"/>
                          <a:cs typeface="Times New Roman" panose="02020603050405020304" pitchFamily="18" charset="0"/>
                          <a:sym typeface="+mn-ea"/>
                        </a:rPr>
                        <a:t> </a:t>
                      </a:r>
                      <a:r>
                        <a:rPr lang="en-IN" sz="1400" dirty="0">
                          <a:latin typeface="Times New Roman" panose="02020603050405020304" pitchFamily="18" charset="0"/>
                          <a:cs typeface="Times New Roman" panose="02020603050405020304" pitchFamily="18" charset="0"/>
                          <a:sym typeface="+mn-ea"/>
                        </a:rPr>
                        <a:t>improving teaching quality</a:t>
                      </a:r>
                      <a:endParaRPr lang="en-IN" sz="1400">
                        <a:latin typeface="Times New Roman" panose="02020603050405020304" pitchFamily="18" charset="0"/>
                        <a:cs typeface="Times New Roman" panose="02020603050405020304" pitchFamily="18" charset="0"/>
                      </a:endParaRPr>
                    </a:p>
                  </a:txBody>
                  <a:tcPr/>
                </a:tc>
                <a:tc>
                  <a:txBody>
                    <a:bodyPr/>
                    <a:lstStyle/>
                    <a:p>
                      <a:r>
                        <a:rPr lang="en-US" sz="1400" dirty="0">
                          <a:latin typeface="Times New Roman" panose="02020603050405020304" pitchFamily="18" charset="0"/>
                          <a:cs typeface="Times New Roman" panose="02020603050405020304" pitchFamily="18" charset="0"/>
                        </a:rPr>
                        <a:t>The balance between accuracy and computation time was highlighted as a challenge.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1129368">
                <a:tc>
                  <a:txBody>
                    <a:bodyPr/>
                    <a:lstStyle/>
                    <a:p>
                      <a:r>
                        <a:rPr lang="en-US" sz="1400" dirty="0">
                          <a:latin typeface="Times New Roman" panose="02020603050405020304" pitchFamily="18" charset="0"/>
                          <a:cs typeface="Times New Roman" panose="02020603050405020304" pitchFamily="18" charset="0"/>
                        </a:rPr>
                        <a:t>Automatic recognition of student emotions from facial expressions during a lecture</a:t>
                      </a:r>
                      <a:endParaRPr lang="en-IN" sz="1400" dirty="0">
                        <a:latin typeface="Times New Roman" panose="02020603050405020304" pitchFamily="18" charset="0"/>
                        <a:cs typeface="Times New Roman" panose="02020603050405020304" pitchFamily="18" charset="0"/>
                      </a:endParaRPr>
                    </a:p>
                  </a:txBody>
                  <a:tcPr/>
                </a:tc>
                <a:tc>
                  <a:txBody>
                    <a:bodyPr/>
                    <a:lstStyle/>
                    <a:p>
                      <a:r>
                        <a:rPr lang="en-IN" sz="1400" dirty="0" err="1">
                          <a:latin typeface="Times New Roman" panose="02020603050405020304" pitchFamily="18" charset="0"/>
                          <a:cs typeface="Times New Roman" panose="02020603050405020304" pitchFamily="18" charset="0"/>
                        </a:rPr>
                        <a:t>Güray</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Tonguç</a:t>
                      </a:r>
                      <a:r>
                        <a:rPr lang="en-IN" sz="1400" dirty="0">
                          <a:latin typeface="Times New Roman" panose="02020603050405020304" pitchFamily="18" charset="0"/>
                          <a:cs typeface="Times New Roman" panose="02020603050405020304" pitchFamily="18" charset="0"/>
                        </a:rPr>
                        <a:t> and </a:t>
                      </a:r>
                      <a:r>
                        <a:rPr lang="en-IN" sz="1400" dirty="0" err="1">
                          <a:latin typeface="Times New Roman" panose="02020603050405020304" pitchFamily="18" charset="0"/>
                          <a:cs typeface="Times New Roman" panose="02020603050405020304" pitchFamily="18" charset="0"/>
                        </a:rPr>
                        <a:t>Betul</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Ozaydın</a:t>
                      </a:r>
                      <a:r>
                        <a:rPr lang="en-IN" sz="1400" dirty="0">
                          <a:latin typeface="Times New Roman" panose="02020603050405020304" pitchFamily="18" charset="0"/>
                          <a:cs typeface="Times New Roman" panose="02020603050405020304" pitchFamily="18" charset="0"/>
                        </a:rPr>
                        <a:t> </a:t>
                      </a:r>
                      <a:r>
                        <a:rPr lang="en-IN" sz="1400" dirty="0" err="1">
                          <a:latin typeface="Times New Roman" panose="02020603050405020304" pitchFamily="18" charset="0"/>
                          <a:cs typeface="Times New Roman" panose="02020603050405020304" pitchFamily="18" charset="0"/>
                        </a:rPr>
                        <a:t>Ozkara</a:t>
                      </a:r>
                      <a:r>
                        <a:rPr lang="en-IN" sz="1400" dirty="0">
                          <a:latin typeface="Times New Roman" panose="02020603050405020304" pitchFamily="18" charset="0"/>
                          <a:cs typeface="Times New Roman" panose="02020603050405020304" pitchFamily="18" charset="0"/>
                        </a:rPr>
                        <a:t>,(2020)</a:t>
                      </a:r>
                    </a:p>
                  </a:txBody>
                  <a:tcPr/>
                </a:tc>
                <a:tc>
                  <a:txBody>
                    <a:bodyPr/>
                    <a:lstStyle/>
                    <a:p>
                      <a:r>
                        <a:rPr sz="1400" dirty="0">
                          <a:latin typeface="Times New Roman" panose="02020603050405020304" pitchFamily="18" charset="0"/>
                          <a:cs typeface="Times New Roman" panose="02020603050405020304" pitchFamily="18" charset="0"/>
                        </a:rPr>
                        <a:t> Extracting facial features using techniques such as landmark identification and distance measurements.</a:t>
                      </a:r>
                    </a:p>
                  </a:txBody>
                  <a:tcPr/>
                </a:tc>
                <a:tc>
                  <a:txBody>
                    <a:bodyPr/>
                    <a:lstStyle/>
                    <a:p>
                      <a:r>
                        <a:rPr lang="en-IN" sz="1400" b="0" dirty="0">
                          <a:latin typeface="Times New Roman" panose="02020603050405020304" pitchFamily="18" charset="0"/>
                          <a:cs typeface="Times New Roman" panose="02020603050405020304" pitchFamily="18" charset="0"/>
                        </a:rPr>
                        <a:t>Adaptability</a:t>
                      </a:r>
                      <a:r>
                        <a:rPr lang="en-US" altLang="en-IN" sz="1400" b="0" dirty="0">
                          <a:latin typeface="Times New Roman" panose="02020603050405020304" pitchFamily="18" charset="0"/>
                          <a:cs typeface="Times New Roman" panose="02020603050405020304" pitchFamily="18" charset="0"/>
                        </a:rPr>
                        <a:t>,Robustness</a:t>
                      </a:r>
                    </a:p>
                  </a:txBody>
                  <a:tcPr/>
                </a:tc>
                <a:tc>
                  <a:txBody>
                    <a:bodyPr/>
                    <a:lstStyle/>
                    <a:p>
                      <a:r>
                        <a:rPr lang="en-US" sz="1400" dirty="0">
                          <a:latin typeface="Times New Roman" panose="02020603050405020304" pitchFamily="18" charset="0"/>
                          <a:cs typeface="Times New Roman" panose="02020603050405020304" pitchFamily="18" charset="0"/>
                        </a:rPr>
                        <a:t>The paper does not explicitly list drawbacks but limitations could include the sample size and potential biases in emotion recognition software.</a:t>
                      </a:r>
                      <a:endParaRPr lang="en-IN" sz="1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C1C0D3A2-AB9B-2AF0-846A-5FB1337FFC63}"/>
              </a:ext>
            </a:extLst>
          </p:cNvPr>
          <p:cNvSpPr>
            <a:spLocks noGrp="1"/>
          </p:cNvSpPr>
          <p:nvPr>
            <p:ph type="dt" sz="half" idx="10"/>
          </p:nvPr>
        </p:nvSpPr>
        <p:spPr/>
        <p:txBody>
          <a:bodyPr/>
          <a:lstStyle/>
          <a:p>
            <a:r>
              <a:rPr lang="en-US"/>
              <a:t>05-11-2024</a:t>
            </a:r>
            <a:endParaRPr lang="en-IN"/>
          </a:p>
        </p:txBody>
      </p:sp>
      <p:sp>
        <p:nvSpPr>
          <p:cNvPr id="4" name="Footer Placeholder 3">
            <a:extLst>
              <a:ext uri="{FF2B5EF4-FFF2-40B4-BE49-F238E27FC236}">
                <a16:creationId xmlns:a16="http://schemas.microsoft.com/office/drawing/2014/main" id="{506D197B-35E3-FD75-6C12-3F8F7280E958}"/>
              </a:ext>
            </a:extLst>
          </p:cNvPr>
          <p:cNvSpPr>
            <a:spLocks noGrp="1"/>
          </p:cNvSpPr>
          <p:nvPr>
            <p:ph type="ftr" sz="quarter" idx="11"/>
          </p:nvPr>
        </p:nvSpPr>
        <p:spPr/>
        <p:txBody>
          <a:bodyPr/>
          <a:lstStyle/>
          <a:p>
            <a:r>
              <a:rPr lang="en-IN"/>
              <a:t>PAVITHRA K (pavithrak17)</a:t>
            </a:r>
          </a:p>
        </p:txBody>
      </p:sp>
      <p:sp>
        <p:nvSpPr>
          <p:cNvPr id="5" name="Slide Number Placeholder 4">
            <a:extLst>
              <a:ext uri="{FF2B5EF4-FFF2-40B4-BE49-F238E27FC236}">
                <a16:creationId xmlns:a16="http://schemas.microsoft.com/office/drawing/2014/main" id="{683597D5-40FE-CF45-025B-238798B4E9F6}"/>
              </a:ext>
            </a:extLst>
          </p:cNvPr>
          <p:cNvSpPr>
            <a:spLocks noGrp="1"/>
          </p:cNvSpPr>
          <p:nvPr>
            <p:ph type="sldNum" sz="quarter" idx="12"/>
          </p:nvPr>
        </p:nvSpPr>
        <p:spPr/>
        <p:txBody>
          <a:bodyPr/>
          <a:lstStyle/>
          <a:p>
            <a:fld id="{A3935DC2-F7F2-4F89-9CE4-A043256955E7}" type="slidenum">
              <a:rPr lang="en-IN" smtClean="0"/>
              <a:t>6</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5" y="211455"/>
            <a:ext cx="10515600" cy="1325563"/>
          </a:xfrm>
        </p:spPr>
        <p:txBody>
          <a:bodyPr>
            <a:normAutofit/>
          </a:bodyPr>
          <a:lstStyle/>
          <a:p>
            <a:r>
              <a:rPr lang="en-US" sz="4000" b="1" dirty="0">
                <a:solidFill>
                  <a:srgbClr val="FF0000"/>
                </a:solidFill>
                <a:latin typeface="Times New Roman" panose="02020603050405020304" pitchFamily="18" charset="0"/>
                <a:cs typeface="Times New Roman" panose="02020603050405020304" pitchFamily="18" charset="0"/>
              </a:rPr>
              <a:t>METHODOLOGY</a:t>
            </a:r>
            <a:endParaRPr lang="en-IN" sz="40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2770" y="1463040"/>
            <a:ext cx="11003280" cy="5083175"/>
          </a:xfrm>
        </p:spPr>
        <p:txBody>
          <a:bodyPr>
            <a:normAutofit/>
          </a:bodyPr>
          <a:lstStyle/>
          <a:p>
            <a:pPr marL="0" indent="0" algn="l">
              <a:buNone/>
            </a:pPr>
            <a:r>
              <a:rPr lang="en-IN" sz="2400" b="1" dirty="0">
                <a:latin typeface="Times New Roman" panose="02020603050405020304" pitchFamily="18" charset="0"/>
                <a:cs typeface="Times New Roman" panose="02020603050405020304" pitchFamily="18" charset="0"/>
              </a:rPr>
              <a:t>Data Preprocessing</a:t>
            </a:r>
          </a:p>
          <a:p>
            <a:pPr algn="l"/>
            <a:r>
              <a:rPr lang="en-IN" sz="2400" dirty="0">
                <a:latin typeface="Times New Roman" panose="02020603050405020304" pitchFamily="18" charset="0"/>
                <a:cs typeface="Times New Roman" panose="02020603050405020304" pitchFamily="18" charset="0"/>
              </a:rPr>
              <a:t>Grayscale Conversion: Convert images to grayscale to reduce computational complexity.</a:t>
            </a:r>
          </a:p>
          <a:p>
            <a:pPr algn="l"/>
            <a:r>
              <a:rPr lang="en-IN" sz="2400" dirty="0">
                <a:latin typeface="Times New Roman" panose="02020603050405020304" pitchFamily="18" charset="0"/>
                <a:cs typeface="Times New Roman" panose="02020603050405020304" pitchFamily="18" charset="0"/>
              </a:rPr>
              <a:t>Histogram Equalization: Enhance image contrast for better feature extraction.</a:t>
            </a:r>
          </a:p>
          <a:p>
            <a:pPr algn="l"/>
            <a:r>
              <a:rPr lang="en-IN" sz="2400" dirty="0">
                <a:latin typeface="Times New Roman" panose="02020603050405020304" pitchFamily="18" charset="0"/>
                <a:cs typeface="Times New Roman" panose="02020603050405020304" pitchFamily="18" charset="0"/>
              </a:rPr>
              <a:t>Normalization: Scale pixel values to a range (e.g., 0-1) to standardize input data.</a:t>
            </a:r>
          </a:p>
          <a:p>
            <a:pPr algn="l"/>
            <a:endParaRPr lang="en-IN" sz="2400" dirty="0">
              <a:latin typeface="Times New Roman" panose="02020603050405020304" pitchFamily="18" charset="0"/>
              <a:cs typeface="Times New Roman" panose="02020603050405020304" pitchFamily="18" charset="0"/>
            </a:endParaRPr>
          </a:p>
          <a:p>
            <a:pPr marL="0" indent="0" algn="l">
              <a:buNone/>
            </a:pPr>
            <a:r>
              <a:rPr lang="en-IN" sz="2400" b="1" dirty="0">
                <a:latin typeface="Times New Roman" panose="02020603050405020304" pitchFamily="18" charset="0"/>
                <a:cs typeface="Times New Roman" panose="02020603050405020304" pitchFamily="18" charset="0"/>
              </a:rPr>
              <a:t>Model Selection</a:t>
            </a:r>
          </a:p>
          <a:p>
            <a:pPr algn="l"/>
            <a:r>
              <a:rPr lang="en-IN" sz="2400" dirty="0">
                <a:latin typeface="Times New Roman" panose="02020603050405020304" pitchFamily="18" charset="0"/>
                <a:cs typeface="Times New Roman" panose="02020603050405020304" pitchFamily="18" charset="0"/>
              </a:rPr>
              <a:t>Baseline Models: Start with simple models like logistic regression or SVM for initial experiments.</a:t>
            </a:r>
          </a:p>
          <a:p>
            <a:pPr algn="l"/>
            <a:r>
              <a:rPr lang="en-IN" sz="2400" dirty="0">
                <a:latin typeface="Times New Roman" panose="02020603050405020304" pitchFamily="18" charset="0"/>
                <a:cs typeface="Times New Roman" panose="02020603050405020304" pitchFamily="18" charset="0"/>
              </a:rPr>
              <a:t>Advanced Models: Implement Convolutional Neural Networks (CNNs) for better performance. </a:t>
            </a:r>
          </a:p>
        </p:txBody>
      </p:sp>
      <p:sp>
        <p:nvSpPr>
          <p:cNvPr id="4" name="Date Placeholder 3">
            <a:extLst>
              <a:ext uri="{FF2B5EF4-FFF2-40B4-BE49-F238E27FC236}">
                <a16:creationId xmlns:a16="http://schemas.microsoft.com/office/drawing/2014/main" id="{B6F130C0-EA0C-EF78-4D9D-C8778413A0F4}"/>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17BF828C-3CA8-21BD-BCA1-B64834AF23E1}"/>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B2F4625B-A370-5BBC-4F98-619216483C1A}"/>
              </a:ext>
            </a:extLst>
          </p:cNvPr>
          <p:cNvSpPr>
            <a:spLocks noGrp="1"/>
          </p:cNvSpPr>
          <p:nvPr>
            <p:ph type="sldNum" sz="quarter" idx="12"/>
          </p:nvPr>
        </p:nvSpPr>
        <p:spPr/>
        <p:txBody>
          <a:bodyPr/>
          <a:lstStyle/>
          <a:p>
            <a:fld id="{A3935DC2-F7F2-4F89-9CE4-A043256955E7}" type="slidenum">
              <a:rPr lang="en-IN" smtClean="0"/>
              <a:t>7</a:t>
            </a:fld>
            <a:endParaRPr lang="en-I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1475" y="510540"/>
            <a:ext cx="11269919" cy="5942965"/>
          </a:xfrm>
        </p:spPr>
        <p:txBody>
          <a:bodyPr>
            <a:normAutofit lnSpcReduction="10000"/>
          </a:bodyPr>
          <a:lstStyle/>
          <a:p>
            <a:pPr marL="0" indent="0">
              <a:buNone/>
            </a:pPr>
            <a:r>
              <a:rPr lang="en-US" b="1" dirty="0">
                <a:latin typeface="Times New Roman" panose="02020603050405020304" pitchFamily="18" charset="0"/>
                <a:cs typeface="Times New Roman" panose="02020603050405020304" pitchFamily="18" charset="0"/>
              </a:rPr>
              <a:t> Model Architecture</a:t>
            </a:r>
          </a:p>
          <a:p>
            <a:r>
              <a:rPr lang="en-US" dirty="0">
                <a:latin typeface="Times New Roman" panose="02020603050405020304" pitchFamily="18" charset="0"/>
                <a:cs typeface="Times New Roman" panose="02020603050405020304" pitchFamily="18" charset="0"/>
              </a:rPr>
              <a:t>Input Layer: 48x48 grayscale image.</a:t>
            </a:r>
          </a:p>
          <a:p>
            <a:r>
              <a:rPr lang="en-US" dirty="0">
                <a:latin typeface="Times New Roman" panose="02020603050405020304" pitchFamily="18" charset="0"/>
                <a:cs typeface="Times New Roman" panose="02020603050405020304" pitchFamily="18" charset="0"/>
              </a:rPr>
              <a:t>Convolutional Layers: Multiple layers with </a:t>
            </a:r>
            <a:r>
              <a:rPr lang="en-US" dirty="0" err="1">
                <a:latin typeface="Times New Roman" panose="02020603050405020304" pitchFamily="18" charset="0"/>
                <a:cs typeface="Times New Roman" panose="02020603050405020304" pitchFamily="18" charset="0"/>
              </a:rPr>
              <a:t>ReLU</a:t>
            </a:r>
            <a:r>
              <a:rPr lang="en-US" dirty="0">
                <a:latin typeface="Times New Roman" panose="02020603050405020304" pitchFamily="18" charset="0"/>
                <a:cs typeface="Times New Roman" panose="02020603050405020304" pitchFamily="18" charset="0"/>
              </a:rPr>
              <a:t> activation and pooling layers to extract features.</a:t>
            </a:r>
          </a:p>
          <a:p>
            <a:r>
              <a:rPr lang="en-US" dirty="0">
                <a:latin typeface="Times New Roman" panose="02020603050405020304" pitchFamily="18" charset="0"/>
                <a:cs typeface="Times New Roman" panose="02020603050405020304" pitchFamily="18" charset="0"/>
              </a:rPr>
              <a:t>Fully Connected Layers: Dense layers for classification.</a:t>
            </a:r>
          </a:p>
          <a:p>
            <a:r>
              <a:rPr lang="en-US" dirty="0">
                <a:latin typeface="Times New Roman" panose="02020603050405020304" pitchFamily="18" charset="0"/>
                <a:cs typeface="Times New Roman" panose="02020603050405020304" pitchFamily="18" charset="0"/>
              </a:rPr>
              <a:t>Output Layer: Soft max layer for emotion classification.</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Training</a:t>
            </a: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Loss Function: Cross-entropy loss for classification.</a:t>
            </a:r>
          </a:p>
          <a:p>
            <a:pPr marL="0" indent="0">
              <a:buNone/>
            </a:pPr>
            <a:r>
              <a:rPr lang="en-US" dirty="0">
                <a:latin typeface="Times New Roman" panose="02020603050405020304" pitchFamily="18" charset="0"/>
                <a:cs typeface="Times New Roman" panose="02020603050405020304" pitchFamily="18" charset="0"/>
              </a:rPr>
              <a:t>Optimizer: Adam or SGD with an appropriate learning rate.</a:t>
            </a:r>
          </a:p>
          <a:p>
            <a:pPr marL="0" indent="0">
              <a:buNone/>
            </a:pPr>
            <a:r>
              <a:rPr lang="en-US" dirty="0">
                <a:latin typeface="Times New Roman" panose="02020603050405020304" pitchFamily="18" charset="0"/>
                <a:cs typeface="Times New Roman" panose="02020603050405020304" pitchFamily="18" charset="0"/>
              </a:rPr>
              <a:t>Batch Size: Experiment with different batch sizes (e.g., 32, 64).</a:t>
            </a:r>
          </a:p>
          <a:p>
            <a:pPr marL="0" indent="0">
              <a:buNone/>
            </a:pPr>
            <a:r>
              <a:rPr lang="en-US" dirty="0">
                <a:latin typeface="Times New Roman" panose="02020603050405020304" pitchFamily="18" charset="0"/>
                <a:cs typeface="Times New Roman" panose="02020603050405020304" pitchFamily="18" charset="0"/>
              </a:rPr>
              <a:t>Epochs: Train for a sufficient number of epochs (e.g., 50-100) with early </a:t>
            </a:r>
          </a:p>
          <a:p>
            <a:pPr marL="0" indent="0">
              <a:buNone/>
            </a:pPr>
            <a:r>
              <a:rPr lang="en-US" dirty="0">
                <a:latin typeface="Times New Roman" panose="02020603050405020304" pitchFamily="18" charset="0"/>
                <a:cs typeface="Times New Roman" panose="02020603050405020304" pitchFamily="18" charset="0"/>
              </a:rPr>
              <a:t>stopping based on validation loss.</a:t>
            </a:r>
          </a:p>
        </p:txBody>
      </p:sp>
      <p:sp>
        <p:nvSpPr>
          <p:cNvPr id="4" name="Text Box 3"/>
          <p:cNvSpPr txBox="1"/>
          <p:nvPr/>
        </p:nvSpPr>
        <p:spPr>
          <a:xfrm>
            <a:off x="10833100" y="5311775"/>
            <a:ext cx="4064000" cy="368300"/>
          </a:xfrm>
          <a:prstGeom prst="rect">
            <a:avLst/>
          </a:prstGeom>
          <a:noFill/>
        </p:spPr>
        <p:txBody>
          <a:bodyPr wrap="square" rtlCol="0">
            <a:spAutoFit/>
          </a:bodyPr>
          <a:lstStyle/>
          <a:p>
            <a:endParaRPr lang="en-US"/>
          </a:p>
        </p:txBody>
      </p:sp>
      <p:sp>
        <p:nvSpPr>
          <p:cNvPr id="2" name="Date Placeholder 1">
            <a:extLst>
              <a:ext uri="{FF2B5EF4-FFF2-40B4-BE49-F238E27FC236}">
                <a16:creationId xmlns:a16="http://schemas.microsoft.com/office/drawing/2014/main" id="{7244E23A-8DB9-0985-2142-9285048BD928}"/>
              </a:ext>
            </a:extLst>
          </p:cNvPr>
          <p:cNvSpPr>
            <a:spLocks noGrp="1"/>
          </p:cNvSpPr>
          <p:nvPr>
            <p:ph type="dt" sz="half" idx="10"/>
          </p:nvPr>
        </p:nvSpPr>
        <p:spPr/>
        <p:txBody>
          <a:bodyPr/>
          <a:lstStyle/>
          <a:p>
            <a:r>
              <a:rPr lang="en-US"/>
              <a:t>05-11-2024</a:t>
            </a:r>
            <a:endParaRPr lang="en-IN"/>
          </a:p>
        </p:txBody>
      </p:sp>
      <p:sp>
        <p:nvSpPr>
          <p:cNvPr id="5" name="Footer Placeholder 4">
            <a:extLst>
              <a:ext uri="{FF2B5EF4-FFF2-40B4-BE49-F238E27FC236}">
                <a16:creationId xmlns:a16="http://schemas.microsoft.com/office/drawing/2014/main" id="{030C4FEF-CF40-C220-9433-255C7C0E1898}"/>
              </a:ext>
            </a:extLst>
          </p:cNvPr>
          <p:cNvSpPr>
            <a:spLocks noGrp="1"/>
          </p:cNvSpPr>
          <p:nvPr>
            <p:ph type="ftr" sz="quarter" idx="11"/>
          </p:nvPr>
        </p:nvSpPr>
        <p:spPr/>
        <p:txBody>
          <a:bodyPr/>
          <a:lstStyle/>
          <a:p>
            <a:r>
              <a:rPr lang="en-IN"/>
              <a:t>PAVITHRA K (pavithrak17)</a:t>
            </a:r>
          </a:p>
        </p:txBody>
      </p:sp>
      <p:sp>
        <p:nvSpPr>
          <p:cNvPr id="6" name="Slide Number Placeholder 5">
            <a:extLst>
              <a:ext uri="{FF2B5EF4-FFF2-40B4-BE49-F238E27FC236}">
                <a16:creationId xmlns:a16="http://schemas.microsoft.com/office/drawing/2014/main" id="{2B185BAA-EB14-04FD-371A-9361891875BA}"/>
              </a:ext>
            </a:extLst>
          </p:cNvPr>
          <p:cNvSpPr>
            <a:spLocks noGrp="1"/>
          </p:cNvSpPr>
          <p:nvPr>
            <p:ph type="sldNum" sz="quarter" idx="12"/>
          </p:nvPr>
        </p:nvSpPr>
        <p:spPr/>
        <p:txBody>
          <a:bodyPr/>
          <a:lstStyle/>
          <a:p>
            <a:fld id="{A3935DC2-F7F2-4F89-9CE4-A043256955E7}" type="slidenum">
              <a:rPr lang="en-IN" smtClean="0"/>
              <a:t>8</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0701-87BD-BD23-1D64-1279DB49EC5A}"/>
              </a:ext>
            </a:extLst>
          </p:cNvPr>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BLOCK DIAGRAM</a:t>
            </a:r>
            <a:endParaRPr lang="en-IN" b="1" dirty="0">
              <a:solidFill>
                <a:srgbClr val="FF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9D37D78-828A-80B2-3EEB-E3BF62258829}"/>
              </a:ext>
            </a:extLst>
          </p:cNvPr>
          <p:cNvPicPr>
            <a:picLocks noChangeAspect="1"/>
          </p:cNvPicPr>
          <p:nvPr/>
        </p:nvPicPr>
        <p:blipFill rotWithShape="1">
          <a:blip r:embed="rId2"/>
          <a:srcRect l="6174"/>
          <a:stretch/>
        </p:blipFill>
        <p:spPr>
          <a:xfrm>
            <a:off x="769620" y="1690688"/>
            <a:ext cx="10652759" cy="4733004"/>
          </a:xfrm>
          <a:prstGeom prst="rect">
            <a:avLst/>
          </a:prstGeom>
        </p:spPr>
      </p:pic>
      <p:sp>
        <p:nvSpPr>
          <p:cNvPr id="3" name="Date Placeholder 2">
            <a:extLst>
              <a:ext uri="{FF2B5EF4-FFF2-40B4-BE49-F238E27FC236}">
                <a16:creationId xmlns:a16="http://schemas.microsoft.com/office/drawing/2014/main" id="{8FF78678-6902-10F2-6254-F5D096A2CB34}"/>
              </a:ext>
            </a:extLst>
          </p:cNvPr>
          <p:cNvSpPr>
            <a:spLocks noGrp="1"/>
          </p:cNvSpPr>
          <p:nvPr>
            <p:ph type="dt" sz="half" idx="10"/>
          </p:nvPr>
        </p:nvSpPr>
        <p:spPr/>
        <p:txBody>
          <a:bodyPr/>
          <a:lstStyle/>
          <a:p>
            <a:r>
              <a:rPr lang="en-US"/>
              <a:t>05-11-2024</a:t>
            </a:r>
            <a:endParaRPr lang="en-IN"/>
          </a:p>
        </p:txBody>
      </p:sp>
      <p:sp>
        <p:nvSpPr>
          <p:cNvPr id="4" name="Footer Placeholder 3">
            <a:extLst>
              <a:ext uri="{FF2B5EF4-FFF2-40B4-BE49-F238E27FC236}">
                <a16:creationId xmlns:a16="http://schemas.microsoft.com/office/drawing/2014/main" id="{D55A7306-78A4-801F-8D42-FA329669D8E0}"/>
              </a:ext>
            </a:extLst>
          </p:cNvPr>
          <p:cNvSpPr>
            <a:spLocks noGrp="1"/>
          </p:cNvSpPr>
          <p:nvPr>
            <p:ph type="ftr" sz="quarter" idx="11"/>
          </p:nvPr>
        </p:nvSpPr>
        <p:spPr/>
        <p:txBody>
          <a:bodyPr/>
          <a:lstStyle/>
          <a:p>
            <a:r>
              <a:rPr lang="en-IN"/>
              <a:t>PAVITHRA K (pavithrak17)</a:t>
            </a:r>
          </a:p>
        </p:txBody>
      </p:sp>
      <p:sp>
        <p:nvSpPr>
          <p:cNvPr id="5" name="Slide Number Placeholder 4">
            <a:extLst>
              <a:ext uri="{FF2B5EF4-FFF2-40B4-BE49-F238E27FC236}">
                <a16:creationId xmlns:a16="http://schemas.microsoft.com/office/drawing/2014/main" id="{A1347F1E-38E5-A2F1-5CAA-4EDEEA9D1DBA}"/>
              </a:ext>
            </a:extLst>
          </p:cNvPr>
          <p:cNvSpPr>
            <a:spLocks noGrp="1"/>
          </p:cNvSpPr>
          <p:nvPr>
            <p:ph type="sldNum" sz="quarter" idx="12"/>
          </p:nvPr>
        </p:nvSpPr>
        <p:spPr/>
        <p:txBody>
          <a:bodyPr/>
          <a:lstStyle/>
          <a:p>
            <a:fld id="{A3935DC2-F7F2-4F89-9CE4-A043256955E7}" type="slidenum">
              <a:rPr lang="en-IN" smtClean="0"/>
              <a:t>9</a:t>
            </a:fld>
            <a:endParaRPr lang="en-IN"/>
          </a:p>
        </p:txBody>
      </p:sp>
    </p:spTree>
    <p:extLst>
      <p:ext uri="{BB962C8B-B14F-4D97-AF65-F5344CB8AC3E}">
        <p14:creationId xmlns:p14="http://schemas.microsoft.com/office/powerpoint/2010/main" val="1959127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sz="4000" b="1">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TotalTime>
  <Words>1312</Words>
  <Application>Microsoft Office PowerPoint</Application>
  <PresentationFormat>Widescreen</PresentationFormat>
  <Paragraphs>187</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PowerPoint Presentation</vt:lpstr>
      <vt:lpstr>AGENDA:</vt:lpstr>
      <vt:lpstr> FACIAL  EMOTION DETECTION USING AI AND ML</vt:lpstr>
      <vt:lpstr>PROBLEM STATEMENT</vt:lpstr>
      <vt:lpstr>OBJECTIVES:</vt:lpstr>
      <vt:lpstr>LITERATURE SURVEY</vt:lpstr>
      <vt:lpstr>METHODOLOGY</vt:lpstr>
      <vt:lpstr>PowerPoint Presentation</vt:lpstr>
      <vt:lpstr>BLOCK DIAGRAM</vt:lpstr>
      <vt:lpstr>Implementation</vt:lpstr>
      <vt:lpstr>PowerPoint Presentation</vt:lpstr>
      <vt:lpstr>PowerPoint Presentation</vt:lpstr>
      <vt:lpstr>Results and Discussion</vt:lpstr>
      <vt:lpstr>PowerPoint Presentation</vt:lpstr>
      <vt:lpstr>Conclusion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Rakesh K</dc:creator>
  <cp:lastModifiedBy>Rakesh K</cp:lastModifiedBy>
  <cp:revision>20</cp:revision>
  <dcterms:created xsi:type="dcterms:W3CDTF">2024-07-13T14:12:00Z</dcterms:created>
  <dcterms:modified xsi:type="dcterms:W3CDTF">2024-11-05T15:59:28Z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5B20DDD571FB4A5193CC1F32F8D8DFA1_12</vt:lpwstr>
  </property>
  <property fmtid="{D5CDD505-2E9C-101B-9397-08002B2CF9AE}" pid="3" name="KSOProductBuildVer">
    <vt:lpwstr>1033-12.2.0.17153</vt:lpwstr>
  </property>
</Properties>
</file>